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1.jpg" ContentType="image/jpeg"/>
  <Override PartName="/ppt/media/image15.jpg" ContentType="image/jpeg"/>
  <Override PartName="/ppt/media/image18.jpg" ContentType="image/jpeg"/>
  <Override PartName="/ppt/media/image20.jpg" ContentType="image/jpeg"/>
  <Override PartName="/ppt/media/image21.jpg" ContentType="image/jpeg"/>
  <Override PartName="/ppt/media/image23.jpg" ContentType="image/jpeg"/>
  <Override PartName="/ppt/media/image24.jpg" ContentType="image/jpeg"/>
  <Override PartName="/ppt/media/image25.jpg" ContentType="image/jpeg"/>
  <Override PartName="/ppt/media/image26.jpg" ContentType="image/jpeg"/>
  <Override PartName="/ppt/media/image29.jpg" ContentType="image/jpeg"/>
  <Override PartName="/ppt/media/image30.jpg" ContentType="image/jpeg"/>
  <Override PartName="/ppt/media/image32.jpg" ContentType="image/jpeg"/>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64" r:id="rId3"/>
    <p:sldId id="803" r:id="rId4"/>
    <p:sldId id="5390" r:id="rId5"/>
    <p:sldId id="5386" r:id="rId6"/>
    <p:sldId id="5384" r:id="rId7"/>
    <p:sldId id="5387" r:id="rId8"/>
    <p:sldId id="5388" r:id="rId9"/>
    <p:sldId id="5383" r:id="rId10"/>
    <p:sldId id="272" r:id="rId11"/>
    <p:sldId id="5397" r:id="rId12"/>
    <p:sldId id="5398" r:id="rId13"/>
    <p:sldId id="5391" r:id="rId14"/>
    <p:sldId id="5389" r:id="rId15"/>
    <p:sldId id="3094" r:id="rId16"/>
    <p:sldId id="5377" r:id="rId17"/>
    <p:sldId id="3318" r:id="rId18"/>
    <p:sldId id="3096" r:id="rId19"/>
    <p:sldId id="371" r:id="rId20"/>
    <p:sldId id="370" r:id="rId21"/>
    <p:sldId id="3280" r:id="rId22"/>
    <p:sldId id="350" r:id="rId23"/>
    <p:sldId id="261" r:id="rId24"/>
    <p:sldId id="377" r:id="rId25"/>
    <p:sldId id="365" r:id="rId26"/>
    <p:sldId id="364" r:id="rId27"/>
    <p:sldId id="260" r:id="rId28"/>
    <p:sldId id="259" r:id="rId29"/>
    <p:sldId id="367" r:id="rId30"/>
    <p:sldId id="270" r:id="rId31"/>
    <p:sldId id="374" r:id="rId32"/>
    <p:sldId id="349" r:id="rId33"/>
    <p:sldId id="5392" r:id="rId34"/>
    <p:sldId id="481" r:id="rId35"/>
    <p:sldId id="344" r:id="rId36"/>
    <p:sldId id="5393" r:id="rId37"/>
    <p:sldId id="281" r:id="rId38"/>
    <p:sldId id="282" r:id="rId39"/>
    <p:sldId id="320" r:id="rId40"/>
    <p:sldId id="274" r:id="rId41"/>
    <p:sldId id="5399" r:id="rId42"/>
    <p:sldId id="5394" r:id="rId43"/>
    <p:sldId id="5395" r:id="rId44"/>
  </p:sldIdLst>
  <p:sldSz cx="12192000" cy="6858000"/>
  <p:notesSz cx="10018713" cy="6888163"/>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10AD4B-279D-4717-B023-6407C7F5F8E9}"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297066DC-75F7-48FD-A9D2-3D17EC68591B}">
      <dgm:prSet phldrT="[Text]"/>
      <dgm:spPr/>
      <dgm:t>
        <a:bodyPr/>
        <a:lstStyle/>
        <a:p>
          <a:r>
            <a:rPr lang="en-US" altLang="en-US" dirty="0">
              <a:solidFill>
                <a:schemeClr val="tx1"/>
              </a:solidFill>
            </a:rPr>
            <a:t>2011 : </a:t>
          </a:r>
          <a:r>
            <a:rPr lang="id-ID" altLang="en-US" dirty="0">
              <a:solidFill>
                <a:schemeClr val="tx1"/>
              </a:solidFill>
            </a:rPr>
            <a:t>Survei Lembaga Kajian Islam dan Perdamaian (LaKIP)</a:t>
          </a:r>
          <a:r>
            <a:rPr lang="en-US" altLang="en-US" dirty="0">
              <a:solidFill>
                <a:schemeClr val="tx1"/>
              </a:solidFill>
            </a:rPr>
            <a:t> </a:t>
          </a:r>
          <a:r>
            <a:rPr lang="id-ID" altLang="en-US" dirty="0">
              <a:solidFill>
                <a:schemeClr val="tx1"/>
              </a:solidFill>
            </a:rPr>
            <a:t>tentang radikalisme di kalangan siswa dan guru Pendidikan Agama Islam (PAI) di Jabodetabek</a:t>
          </a:r>
          <a:r>
            <a:rPr lang="en-US" altLang="en-US" dirty="0">
              <a:solidFill>
                <a:schemeClr val="tx1"/>
              </a:solidFill>
            </a:rPr>
            <a:t> </a:t>
          </a:r>
          <a:r>
            <a:rPr lang="id-ID" altLang="en-US" dirty="0">
              <a:solidFill>
                <a:schemeClr val="tx1"/>
              </a:solidFill>
            </a:rPr>
            <a:t>: </a:t>
          </a:r>
          <a:endParaRPr lang="en-US" altLang="en-US" dirty="0">
            <a:solidFill>
              <a:schemeClr val="tx1"/>
            </a:solidFill>
          </a:endParaRPr>
        </a:p>
        <a:p>
          <a:r>
            <a:rPr lang="id-ID" altLang="en-US" dirty="0">
              <a:solidFill>
                <a:schemeClr val="tx1"/>
              </a:solidFill>
            </a:rPr>
            <a:t>hampir 50 % setuju tindakan radikal; 25% siswa dan 21% guru menyatakan Pancasila tidak relevan; 84,8% siswa dan 76,2% guru setuju dengan penerapan Syariat Islam; 52,3% siswa dan 14,2% membenarkan serangan bom.</a:t>
          </a:r>
          <a:endParaRPr lang="en-US" dirty="0">
            <a:solidFill>
              <a:schemeClr val="tx1"/>
            </a:solidFill>
          </a:endParaRPr>
        </a:p>
      </dgm:t>
    </dgm:pt>
    <dgm:pt modelId="{E6ACEC57-B98E-45D0-9714-DDC276CC9CA8}" type="parTrans" cxnId="{AF9B37F6-2FFE-41E8-99B5-00587AF288A7}">
      <dgm:prSet/>
      <dgm:spPr/>
      <dgm:t>
        <a:bodyPr/>
        <a:lstStyle/>
        <a:p>
          <a:endParaRPr lang="en-US"/>
        </a:p>
      </dgm:t>
    </dgm:pt>
    <dgm:pt modelId="{202C1EFF-E2E8-4D40-BD4F-7AFD264E5F5C}" type="sibTrans" cxnId="{AF9B37F6-2FFE-41E8-99B5-00587AF288A7}">
      <dgm:prSet/>
      <dgm:spPr/>
      <dgm:t>
        <a:bodyPr/>
        <a:lstStyle/>
        <a:p>
          <a:endParaRPr lang="en-US"/>
        </a:p>
      </dgm:t>
    </dgm:pt>
    <dgm:pt modelId="{A9D221BC-CB33-4946-A05B-8005CC0A4679}">
      <dgm:prSet/>
      <dgm:spPr/>
      <dgm:t>
        <a:bodyPr/>
        <a:lstStyle/>
        <a:p>
          <a:r>
            <a:rPr lang="id-ID" altLang="en-US" dirty="0">
              <a:solidFill>
                <a:schemeClr val="tx1"/>
              </a:solidFill>
            </a:rPr>
            <a:t>CSIS 2012: 33,4% tidak mau bertetangga dengan orang yang berlainan agama; 25% tidak percaya kepada umat agama lain, dan 68% menentang pembangunan tempat ibadah agama lain di lingkungannya.</a:t>
          </a:r>
        </a:p>
      </dgm:t>
    </dgm:pt>
    <dgm:pt modelId="{56A86E02-F118-4393-9B81-440023F83878}" type="parTrans" cxnId="{A678EB19-36BD-4016-810E-B80055233C50}">
      <dgm:prSet/>
      <dgm:spPr/>
      <dgm:t>
        <a:bodyPr/>
        <a:lstStyle/>
        <a:p>
          <a:endParaRPr lang="en-US"/>
        </a:p>
      </dgm:t>
    </dgm:pt>
    <dgm:pt modelId="{FA3BD9FD-BEEC-4AFC-929D-D48A68202C88}" type="sibTrans" cxnId="{A678EB19-36BD-4016-810E-B80055233C50}">
      <dgm:prSet/>
      <dgm:spPr/>
      <dgm:t>
        <a:bodyPr/>
        <a:lstStyle/>
        <a:p>
          <a:endParaRPr lang="en-US"/>
        </a:p>
      </dgm:t>
    </dgm:pt>
    <dgm:pt modelId="{DB00F044-B501-4226-9C41-FD12A40F6C7E}">
      <dgm:prSet/>
      <dgm:spPr/>
      <dgm:t>
        <a:bodyPr/>
        <a:lstStyle/>
        <a:p>
          <a:r>
            <a:rPr lang="en-US" dirty="0">
              <a:solidFill>
                <a:schemeClr val="tx1"/>
              </a:solidFill>
            </a:rPr>
            <a:t>The Pew Research Center, 2015:  </a:t>
          </a:r>
        </a:p>
        <a:p>
          <a:r>
            <a:rPr lang="en-US" dirty="0" err="1">
              <a:solidFill>
                <a:schemeClr val="tx1"/>
              </a:solidFill>
            </a:rPr>
            <a:t>Sekitar</a:t>
          </a:r>
          <a:r>
            <a:rPr lang="en-US" dirty="0">
              <a:solidFill>
                <a:schemeClr val="tx1"/>
              </a:solidFill>
            </a:rPr>
            <a:t> 10 </a:t>
          </a:r>
          <a:r>
            <a:rPr lang="en-US" dirty="0" err="1">
              <a:solidFill>
                <a:schemeClr val="tx1"/>
              </a:solidFill>
            </a:rPr>
            <a:t>juta</a:t>
          </a:r>
          <a:r>
            <a:rPr lang="en-US" dirty="0">
              <a:solidFill>
                <a:schemeClr val="tx1"/>
              </a:solidFill>
            </a:rPr>
            <a:t> orang </a:t>
          </a:r>
          <a:r>
            <a:rPr lang="en-US" dirty="0" err="1">
              <a:solidFill>
                <a:schemeClr val="tx1"/>
              </a:solidFill>
            </a:rPr>
            <a:t>warga</a:t>
          </a:r>
          <a:r>
            <a:rPr lang="en-US" dirty="0">
              <a:solidFill>
                <a:schemeClr val="tx1"/>
              </a:solidFill>
            </a:rPr>
            <a:t> Indonesia </a:t>
          </a:r>
          <a:r>
            <a:rPr lang="en-US" dirty="0" err="1">
              <a:solidFill>
                <a:schemeClr val="tx1"/>
              </a:solidFill>
            </a:rPr>
            <a:t>mendukung</a:t>
          </a:r>
          <a:r>
            <a:rPr lang="en-US" dirty="0">
              <a:solidFill>
                <a:schemeClr val="tx1"/>
              </a:solidFill>
            </a:rPr>
            <a:t> ISIS - </a:t>
          </a:r>
          <a:r>
            <a:rPr lang="en-US" dirty="0" err="1">
              <a:solidFill>
                <a:schemeClr val="tx1"/>
              </a:solidFill>
            </a:rPr>
            <a:t>sebagian</a:t>
          </a:r>
          <a:r>
            <a:rPr lang="en-US" dirty="0">
              <a:solidFill>
                <a:schemeClr val="tx1"/>
              </a:solidFill>
            </a:rPr>
            <a:t> </a:t>
          </a:r>
          <a:r>
            <a:rPr lang="en-US" dirty="0" err="1">
              <a:solidFill>
                <a:schemeClr val="tx1"/>
              </a:solidFill>
            </a:rPr>
            <a:t>besar</a:t>
          </a:r>
          <a:r>
            <a:rPr lang="en-US" dirty="0">
              <a:solidFill>
                <a:schemeClr val="tx1"/>
              </a:solidFill>
            </a:rPr>
            <a:t> </a:t>
          </a:r>
          <a:r>
            <a:rPr lang="en-US" dirty="0" err="1">
              <a:solidFill>
                <a:schemeClr val="tx1"/>
              </a:solidFill>
            </a:rPr>
            <a:t>dari</a:t>
          </a:r>
          <a:r>
            <a:rPr lang="en-US" dirty="0">
              <a:solidFill>
                <a:schemeClr val="tx1"/>
              </a:solidFill>
            </a:rPr>
            <a:t> </a:t>
          </a:r>
          <a:r>
            <a:rPr lang="en-US" dirty="0" err="1">
              <a:solidFill>
                <a:schemeClr val="tx1"/>
              </a:solidFill>
            </a:rPr>
            <a:t>mereka</a:t>
          </a:r>
          <a:r>
            <a:rPr lang="en-US" dirty="0">
              <a:solidFill>
                <a:schemeClr val="tx1"/>
              </a:solidFill>
            </a:rPr>
            <a:t> </a:t>
          </a:r>
          <a:r>
            <a:rPr lang="en-US" dirty="0" err="1">
              <a:solidFill>
                <a:schemeClr val="tx1"/>
              </a:solidFill>
            </a:rPr>
            <a:t>merupakan</a:t>
          </a:r>
          <a:r>
            <a:rPr lang="en-US" dirty="0">
              <a:solidFill>
                <a:schemeClr val="tx1"/>
              </a:solidFill>
            </a:rPr>
            <a:t> </a:t>
          </a:r>
          <a:r>
            <a:rPr lang="en-US" dirty="0" err="1">
              <a:solidFill>
                <a:schemeClr val="tx1"/>
              </a:solidFill>
            </a:rPr>
            <a:t>anak-anak</a:t>
          </a:r>
          <a:r>
            <a:rPr lang="en-US" dirty="0">
              <a:solidFill>
                <a:schemeClr val="tx1"/>
              </a:solidFill>
            </a:rPr>
            <a:t> </a:t>
          </a:r>
          <a:r>
            <a:rPr lang="en-US" dirty="0" err="1">
              <a:solidFill>
                <a:schemeClr val="tx1"/>
              </a:solidFill>
            </a:rPr>
            <a:t>muda</a:t>
          </a:r>
          <a:r>
            <a:rPr lang="en-US" dirty="0">
              <a:solidFill>
                <a:schemeClr val="tx1"/>
              </a:solidFill>
            </a:rPr>
            <a:t>.</a:t>
          </a:r>
          <a:r>
            <a:rPr lang="id-ID" dirty="0">
              <a:solidFill>
                <a:schemeClr val="tx1"/>
              </a:solidFill>
            </a:rPr>
            <a:t> </a:t>
          </a:r>
        </a:p>
      </dgm:t>
    </dgm:pt>
    <dgm:pt modelId="{AA45EE46-5FF1-4238-9B4E-13A285D3E6BA}" type="parTrans" cxnId="{AC644DD1-DCF7-4F02-B1CE-344D042F4182}">
      <dgm:prSet/>
      <dgm:spPr/>
      <dgm:t>
        <a:bodyPr/>
        <a:lstStyle/>
        <a:p>
          <a:endParaRPr lang="en-US"/>
        </a:p>
      </dgm:t>
    </dgm:pt>
    <dgm:pt modelId="{16FB346C-E27F-44AC-9BC0-15C16C781824}" type="sibTrans" cxnId="{AC644DD1-DCF7-4F02-B1CE-344D042F4182}">
      <dgm:prSet/>
      <dgm:spPr/>
      <dgm:t>
        <a:bodyPr/>
        <a:lstStyle/>
        <a:p>
          <a:endParaRPr lang="en-US"/>
        </a:p>
      </dgm:t>
    </dgm:pt>
    <dgm:pt modelId="{CDD55C9E-1C6B-43D5-847C-B77A1C5D65F8}">
      <dgm:prSet/>
      <dgm:spPr/>
      <dgm:t>
        <a:bodyPr/>
        <a:lstStyle/>
        <a:p>
          <a:r>
            <a:rPr lang="en-US" dirty="0">
              <a:solidFill>
                <a:schemeClr val="tx1"/>
              </a:solidFill>
            </a:rPr>
            <a:t>2015 : </a:t>
          </a:r>
          <a:r>
            <a:rPr lang="id-ID" dirty="0">
              <a:solidFill>
                <a:schemeClr val="tx1"/>
              </a:solidFill>
            </a:rPr>
            <a:t>Badan Nasional Penanggulangan Terorisme (BNPT) tujuh perguruan tinggi negeri (PTN) top di Indonesia telah terpapar radikalisme. </a:t>
          </a:r>
          <a:endParaRPr lang="id-ID" b="1" dirty="0">
            <a:solidFill>
              <a:schemeClr val="tx1"/>
            </a:solidFill>
          </a:endParaRPr>
        </a:p>
      </dgm:t>
    </dgm:pt>
    <dgm:pt modelId="{F62F0922-2B3A-4067-9978-3D947B3BF1BC}" type="parTrans" cxnId="{5C29A907-B68A-4468-8396-DA9B82AF13B3}">
      <dgm:prSet/>
      <dgm:spPr/>
      <dgm:t>
        <a:bodyPr/>
        <a:lstStyle/>
        <a:p>
          <a:endParaRPr lang="en-US"/>
        </a:p>
      </dgm:t>
    </dgm:pt>
    <dgm:pt modelId="{CFC333C6-ECFE-4A67-B651-EDD780C8AED8}" type="sibTrans" cxnId="{5C29A907-B68A-4468-8396-DA9B82AF13B3}">
      <dgm:prSet/>
      <dgm:spPr/>
      <dgm:t>
        <a:bodyPr/>
        <a:lstStyle/>
        <a:p>
          <a:endParaRPr lang="en-US"/>
        </a:p>
      </dgm:t>
    </dgm:pt>
    <dgm:pt modelId="{DB8BE67B-0135-46A1-A207-5A0F550AF744}" type="pres">
      <dgm:prSet presAssocID="{4D10AD4B-279D-4717-B023-6407C7F5F8E9}" presName="linear" presStyleCnt="0">
        <dgm:presLayoutVars>
          <dgm:animLvl val="lvl"/>
          <dgm:resizeHandles val="exact"/>
        </dgm:presLayoutVars>
      </dgm:prSet>
      <dgm:spPr/>
    </dgm:pt>
    <dgm:pt modelId="{B240981A-5886-4545-B7FB-CBCC55C57C9A}" type="pres">
      <dgm:prSet presAssocID="{297066DC-75F7-48FD-A9D2-3D17EC68591B}" presName="parentText" presStyleLbl="node1" presStyleIdx="0" presStyleCnt="4">
        <dgm:presLayoutVars>
          <dgm:chMax val="0"/>
          <dgm:bulletEnabled val="1"/>
        </dgm:presLayoutVars>
      </dgm:prSet>
      <dgm:spPr/>
    </dgm:pt>
    <dgm:pt modelId="{A9B304D8-86D1-4EC9-8A05-62CDD3EB9864}" type="pres">
      <dgm:prSet presAssocID="{202C1EFF-E2E8-4D40-BD4F-7AFD264E5F5C}" presName="spacer" presStyleCnt="0"/>
      <dgm:spPr/>
    </dgm:pt>
    <dgm:pt modelId="{F3777CA0-B7A0-4D98-9D3E-0A5DEFFDC012}" type="pres">
      <dgm:prSet presAssocID="{A9D221BC-CB33-4946-A05B-8005CC0A4679}" presName="parentText" presStyleLbl="node1" presStyleIdx="1" presStyleCnt="4" custLinFactNeighborY="-96328">
        <dgm:presLayoutVars>
          <dgm:chMax val="0"/>
          <dgm:bulletEnabled val="1"/>
        </dgm:presLayoutVars>
      </dgm:prSet>
      <dgm:spPr/>
    </dgm:pt>
    <dgm:pt modelId="{B1C65CE3-68EC-467D-8A5D-3D26DAE8D8A9}" type="pres">
      <dgm:prSet presAssocID="{FA3BD9FD-BEEC-4AFC-929D-D48A68202C88}" presName="spacer" presStyleCnt="0"/>
      <dgm:spPr/>
    </dgm:pt>
    <dgm:pt modelId="{06F17A91-7227-4C9A-B4C2-2056FB11539A}" type="pres">
      <dgm:prSet presAssocID="{DB00F044-B501-4226-9C41-FD12A40F6C7E}" presName="parentText" presStyleLbl="node1" presStyleIdx="2" presStyleCnt="4">
        <dgm:presLayoutVars>
          <dgm:chMax val="0"/>
          <dgm:bulletEnabled val="1"/>
        </dgm:presLayoutVars>
      </dgm:prSet>
      <dgm:spPr/>
    </dgm:pt>
    <dgm:pt modelId="{B9F9B26C-999F-40C5-B0A2-64C1FBA5410B}" type="pres">
      <dgm:prSet presAssocID="{16FB346C-E27F-44AC-9BC0-15C16C781824}" presName="spacer" presStyleCnt="0"/>
      <dgm:spPr/>
    </dgm:pt>
    <dgm:pt modelId="{CA23D7AD-D839-461B-8540-557C00DD94F1}" type="pres">
      <dgm:prSet presAssocID="{CDD55C9E-1C6B-43D5-847C-B77A1C5D65F8}" presName="parentText" presStyleLbl="node1" presStyleIdx="3" presStyleCnt="4">
        <dgm:presLayoutVars>
          <dgm:chMax val="0"/>
          <dgm:bulletEnabled val="1"/>
        </dgm:presLayoutVars>
      </dgm:prSet>
      <dgm:spPr/>
    </dgm:pt>
  </dgm:ptLst>
  <dgm:cxnLst>
    <dgm:cxn modelId="{5C29A907-B68A-4468-8396-DA9B82AF13B3}" srcId="{4D10AD4B-279D-4717-B023-6407C7F5F8E9}" destId="{CDD55C9E-1C6B-43D5-847C-B77A1C5D65F8}" srcOrd="3" destOrd="0" parTransId="{F62F0922-2B3A-4067-9978-3D947B3BF1BC}" sibTransId="{CFC333C6-ECFE-4A67-B651-EDD780C8AED8}"/>
    <dgm:cxn modelId="{A678EB19-36BD-4016-810E-B80055233C50}" srcId="{4D10AD4B-279D-4717-B023-6407C7F5F8E9}" destId="{A9D221BC-CB33-4946-A05B-8005CC0A4679}" srcOrd="1" destOrd="0" parTransId="{56A86E02-F118-4393-9B81-440023F83878}" sibTransId="{FA3BD9FD-BEEC-4AFC-929D-D48A68202C88}"/>
    <dgm:cxn modelId="{254E2472-3A3B-4D86-8D91-CF608A80CBA1}" type="presOf" srcId="{A9D221BC-CB33-4946-A05B-8005CC0A4679}" destId="{F3777CA0-B7A0-4D98-9D3E-0A5DEFFDC012}" srcOrd="0" destOrd="0" presId="urn:microsoft.com/office/officeart/2005/8/layout/vList2"/>
    <dgm:cxn modelId="{D144FA79-8BD3-4437-9F51-9A62E805A980}" type="presOf" srcId="{CDD55C9E-1C6B-43D5-847C-B77A1C5D65F8}" destId="{CA23D7AD-D839-461B-8540-557C00DD94F1}" srcOrd="0" destOrd="0" presId="urn:microsoft.com/office/officeart/2005/8/layout/vList2"/>
    <dgm:cxn modelId="{89671F85-8BB1-4196-AAFF-A2F09B619315}" type="presOf" srcId="{DB00F044-B501-4226-9C41-FD12A40F6C7E}" destId="{06F17A91-7227-4C9A-B4C2-2056FB11539A}" srcOrd="0" destOrd="0" presId="urn:microsoft.com/office/officeart/2005/8/layout/vList2"/>
    <dgm:cxn modelId="{2D792795-2216-4F02-91A4-F92369D7117D}" type="presOf" srcId="{297066DC-75F7-48FD-A9D2-3D17EC68591B}" destId="{B240981A-5886-4545-B7FB-CBCC55C57C9A}" srcOrd="0" destOrd="0" presId="urn:microsoft.com/office/officeart/2005/8/layout/vList2"/>
    <dgm:cxn modelId="{B6A3779E-8A93-40DA-8B0D-0EC1B7B5454C}" type="presOf" srcId="{4D10AD4B-279D-4717-B023-6407C7F5F8E9}" destId="{DB8BE67B-0135-46A1-A207-5A0F550AF744}" srcOrd="0" destOrd="0" presId="urn:microsoft.com/office/officeart/2005/8/layout/vList2"/>
    <dgm:cxn modelId="{AC644DD1-DCF7-4F02-B1CE-344D042F4182}" srcId="{4D10AD4B-279D-4717-B023-6407C7F5F8E9}" destId="{DB00F044-B501-4226-9C41-FD12A40F6C7E}" srcOrd="2" destOrd="0" parTransId="{AA45EE46-5FF1-4238-9B4E-13A285D3E6BA}" sibTransId="{16FB346C-E27F-44AC-9BC0-15C16C781824}"/>
    <dgm:cxn modelId="{AF9B37F6-2FFE-41E8-99B5-00587AF288A7}" srcId="{4D10AD4B-279D-4717-B023-6407C7F5F8E9}" destId="{297066DC-75F7-48FD-A9D2-3D17EC68591B}" srcOrd="0" destOrd="0" parTransId="{E6ACEC57-B98E-45D0-9714-DDC276CC9CA8}" sibTransId="{202C1EFF-E2E8-4D40-BD4F-7AFD264E5F5C}"/>
    <dgm:cxn modelId="{89FA62F2-7EEE-4CD4-89AB-87945F84C5FB}" type="presParOf" srcId="{DB8BE67B-0135-46A1-A207-5A0F550AF744}" destId="{B240981A-5886-4545-B7FB-CBCC55C57C9A}" srcOrd="0" destOrd="0" presId="urn:microsoft.com/office/officeart/2005/8/layout/vList2"/>
    <dgm:cxn modelId="{86ED45EC-AB54-470A-A02A-C98750660413}" type="presParOf" srcId="{DB8BE67B-0135-46A1-A207-5A0F550AF744}" destId="{A9B304D8-86D1-4EC9-8A05-62CDD3EB9864}" srcOrd="1" destOrd="0" presId="urn:microsoft.com/office/officeart/2005/8/layout/vList2"/>
    <dgm:cxn modelId="{2752CCCE-64C4-4E9F-8E4B-ACFF48E3CE5E}" type="presParOf" srcId="{DB8BE67B-0135-46A1-A207-5A0F550AF744}" destId="{F3777CA0-B7A0-4D98-9D3E-0A5DEFFDC012}" srcOrd="2" destOrd="0" presId="urn:microsoft.com/office/officeart/2005/8/layout/vList2"/>
    <dgm:cxn modelId="{E2875C93-90C2-4FA2-81DD-85D3A620C9BC}" type="presParOf" srcId="{DB8BE67B-0135-46A1-A207-5A0F550AF744}" destId="{B1C65CE3-68EC-467D-8A5D-3D26DAE8D8A9}" srcOrd="3" destOrd="0" presId="urn:microsoft.com/office/officeart/2005/8/layout/vList2"/>
    <dgm:cxn modelId="{03352770-F5A8-4646-B7D6-4846F2C5F721}" type="presParOf" srcId="{DB8BE67B-0135-46A1-A207-5A0F550AF744}" destId="{06F17A91-7227-4C9A-B4C2-2056FB11539A}" srcOrd="4" destOrd="0" presId="urn:microsoft.com/office/officeart/2005/8/layout/vList2"/>
    <dgm:cxn modelId="{DD741A26-AA4E-4863-93E6-3427AF116CD2}" type="presParOf" srcId="{DB8BE67B-0135-46A1-A207-5A0F550AF744}" destId="{B9F9B26C-999F-40C5-B0A2-64C1FBA5410B}" srcOrd="5" destOrd="0" presId="urn:microsoft.com/office/officeart/2005/8/layout/vList2"/>
    <dgm:cxn modelId="{80D8D5E9-6437-4896-BD48-4CF6C3F96B16}" type="presParOf" srcId="{DB8BE67B-0135-46A1-A207-5A0F550AF744}" destId="{CA23D7AD-D839-461B-8540-557C00DD94F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1257B6-1855-4E9E-B845-312619D8B0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971DE7E-E34B-4151-894E-F989714D9A39}">
      <dgm:prSet/>
      <dgm:spPr/>
      <dgm:t>
        <a:bodyPr/>
        <a:lstStyle/>
        <a:p>
          <a:r>
            <a:rPr lang="id-ID"/>
            <a:t>Penelitian Pusat Studi  Budaya  dan  Perubahan  Sosial Universitas  Muhammadiyah  Surakarta: Media sosial Islam didominasi oleh berita kebencian. Berita-berita keagamaan yang penuh kebencian ini diakses  oleh  kaum muda. (Zuly Qodir, “Kaum Muda, Intoleransi, dan Radikalisme Agama.” </a:t>
          </a:r>
          <a:r>
            <a:rPr lang="id-ID" i="1"/>
            <a:t>Jurnal Studi Pemuda</a:t>
          </a:r>
          <a:r>
            <a:rPr lang="id-ID"/>
            <a:t>, Vol. 5, No. 1 (Mei 2016), 434.</a:t>
          </a:r>
          <a:endParaRPr lang="id-ID" dirty="0"/>
        </a:p>
      </dgm:t>
    </dgm:pt>
    <dgm:pt modelId="{8A02EA9F-5016-434D-BA71-025C935C3E95}" type="parTrans" cxnId="{E0F83C7F-D95C-40A7-9B14-1E1675169EDE}">
      <dgm:prSet/>
      <dgm:spPr/>
      <dgm:t>
        <a:bodyPr/>
        <a:lstStyle/>
        <a:p>
          <a:endParaRPr lang="en-US"/>
        </a:p>
      </dgm:t>
    </dgm:pt>
    <dgm:pt modelId="{2E2BBED8-821C-4A8D-9D10-071A8263FAB5}" type="sibTrans" cxnId="{E0F83C7F-D95C-40A7-9B14-1E1675169EDE}">
      <dgm:prSet/>
      <dgm:spPr/>
      <dgm:t>
        <a:bodyPr/>
        <a:lstStyle/>
        <a:p>
          <a:endParaRPr lang="en-US"/>
        </a:p>
      </dgm:t>
    </dgm:pt>
    <dgm:pt modelId="{AFF10517-E934-433C-A9A7-583031D14A73}" type="pres">
      <dgm:prSet presAssocID="{371257B6-1855-4E9E-B845-312619D8B0A3}" presName="linear" presStyleCnt="0">
        <dgm:presLayoutVars>
          <dgm:animLvl val="lvl"/>
          <dgm:resizeHandles val="exact"/>
        </dgm:presLayoutVars>
      </dgm:prSet>
      <dgm:spPr/>
    </dgm:pt>
    <dgm:pt modelId="{D436C57C-26F9-4BF2-8D65-5C8E417DD9E3}" type="pres">
      <dgm:prSet presAssocID="{6971DE7E-E34B-4151-894E-F989714D9A39}" presName="parentText" presStyleLbl="node1" presStyleIdx="0" presStyleCnt="1" custLinFactNeighborX="-14967" custLinFactNeighborY="0">
        <dgm:presLayoutVars>
          <dgm:chMax val="0"/>
          <dgm:bulletEnabled val="1"/>
        </dgm:presLayoutVars>
      </dgm:prSet>
      <dgm:spPr/>
    </dgm:pt>
  </dgm:ptLst>
  <dgm:cxnLst>
    <dgm:cxn modelId="{E0F80135-0CEE-43C5-ABD1-B5276BFB9166}" type="presOf" srcId="{371257B6-1855-4E9E-B845-312619D8B0A3}" destId="{AFF10517-E934-433C-A9A7-583031D14A73}" srcOrd="0" destOrd="0" presId="urn:microsoft.com/office/officeart/2005/8/layout/vList2"/>
    <dgm:cxn modelId="{D37F505D-8714-4A46-BD31-3C8754161643}" type="presOf" srcId="{6971DE7E-E34B-4151-894E-F989714D9A39}" destId="{D436C57C-26F9-4BF2-8D65-5C8E417DD9E3}" srcOrd="0" destOrd="0" presId="urn:microsoft.com/office/officeart/2005/8/layout/vList2"/>
    <dgm:cxn modelId="{E0F83C7F-D95C-40A7-9B14-1E1675169EDE}" srcId="{371257B6-1855-4E9E-B845-312619D8B0A3}" destId="{6971DE7E-E34B-4151-894E-F989714D9A39}" srcOrd="0" destOrd="0" parTransId="{8A02EA9F-5016-434D-BA71-025C935C3E95}" sibTransId="{2E2BBED8-821C-4A8D-9D10-071A8263FAB5}"/>
    <dgm:cxn modelId="{F30C5D59-5B23-4F7F-89D4-5613D7555B3A}" type="presParOf" srcId="{AFF10517-E934-433C-A9A7-583031D14A73}" destId="{D436C57C-26F9-4BF2-8D65-5C8E417DD9E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D1B8B9-DAB1-4B23-932C-1A02B3A2EA87}" type="doc">
      <dgm:prSet loTypeId="urn:microsoft.com/office/officeart/2005/8/layout/radial6" loCatId="cycle" qsTypeId="urn:microsoft.com/office/officeart/2005/8/quickstyle/simple1" qsCatId="simple" csTypeId="urn:microsoft.com/office/officeart/2005/8/colors/colorful5" csCatId="colorful" phldr="1"/>
      <dgm:spPr/>
      <dgm:t>
        <a:bodyPr/>
        <a:lstStyle/>
        <a:p>
          <a:endParaRPr lang="id-ID"/>
        </a:p>
      </dgm:t>
    </dgm:pt>
    <dgm:pt modelId="{817D3786-7086-4FFC-B2F0-74B835C8637E}">
      <dgm:prSet phldrT="[Text]" custT="1"/>
      <dgm:spPr/>
      <dgm:t>
        <a:bodyPr/>
        <a:lstStyle/>
        <a:p>
          <a:r>
            <a:rPr lang="id-ID" sz="2000" b="1" dirty="0">
              <a:solidFill>
                <a:schemeClr val="tx1"/>
              </a:solidFill>
            </a:rPr>
            <a:t>Program dan Kegiatan Prioritas</a:t>
          </a:r>
        </a:p>
      </dgm:t>
    </dgm:pt>
    <dgm:pt modelId="{36F2F6BE-EE23-4A43-AB96-FB9EA268AD84}" type="parTrans" cxnId="{E6A1C29C-4B70-46F8-A2B4-4023D0FEDADB}">
      <dgm:prSet/>
      <dgm:spPr/>
      <dgm:t>
        <a:bodyPr/>
        <a:lstStyle/>
        <a:p>
          <a:endParaRPr lang="id-ID"/>
        </a:p>
      </dgm:t>
    </dgm:pt>
    <dgm:pt modelId="{B9529D64-1831-4152-A103-A5BB0658B6B5}" type="sibTrans" cxnId="{E6A1C29C-4B70-46F8-A2B4-4023D0FEDADB}">
      <dgm:prSet/>
      <dgm:spPr/>
      <dgm:t>
        <a:bodyPr/>
        <a:lstStyle/>
        <a:p>
          <a:endParaRPr lang="id-ID"/>
        </a:p>
      </dgm:t>
    </dgm:pt>
    <dgm:pt modelId="{527562E3-8F90-4A55-8B40-1161E8B9DFF9}">
      <dgm:prSet phldrT="[Text]" custT="1"/>
      <dgm:spPr/>
      <dgm:t>
        <a:bodyPr/>
        <a:lstStyle/>
        <a:p>
          <a:r>
            <a:rPr lang="id-ID" sz="1800" b="0" dirty="0">
              <a:solidFill>
                <a:schemeClr val="tx1"/>
              </a:solidFill>
            </a:rPr>
            <a:t>Peningkatan pemerataan layanan pendidikan berkualitas</a:t>
          </a:r>
        </a:p>
      </dgm:t>
    </dgm:pt>
    <dgm:pt modelId="{EF1D9EE9-33FA-4444-B9D4-E2DF394A515F}" type="parTrans" cxnId="{A1072D4B-CAFD-42AE-A533-4AD7F34BCFAB}">
      <dgm:prSet/>
      <dgm:spPr/>
      <dgm:t>
        <a:bodyPr/>
        <a:lstStyle/>
        <a:p>
          <a:endParaRPr lang="id-ID"/>
        </a:p>
      </dgm:t>
    </dgm:pt>
    <dgm:pt modelId="{6D7E57CA-314D-4AC1-9E1E-723FC3DD3626}" type="sibTrans" cxnId="{A1072D4B-CAFD-42AE-A533-4AD7F34BCFAB}">
      <dgm:prSet/>
      <dgm:spPr/>
      <dgm:t>
        <a:bodyPr/>
        <a:lstStyle/>
        <a:p>
          <a:endParaRPr lang="id-ID"/>
        </a:p>
      </dgm:t>
    </dgm:pt>
    <dgm:pt modelId="{137D5932-DF2A-46FF-A3EF-E7D90A4A4675}">
      <dgm:prSet phldrT="[Text]" custT="1"/>
      <dgm:spPr/>
      <dgm:t>
        <a:bodyPr/>
        <a:lstStyle/>
        <a:p>
          <a:r>
            <a:rPr lang="id-ID" sz="1800" b="0" dirty="0">
              <a:solidFill>
                <a:schemeClr val="tx1"/>
              </a:solidFill>
            </a:rPr>
            <a:t>Peningkatan profuktivitas dan daya saing</a:t>
          </a:r>
        </a:p>
      </dgm:t>
    </dgm:pt>
    <dgm:pt modelId="{8F1EAED0-7FB7-4C58-924C-DA5A033C7ACE}" type="parTrans" cxnId="{79E9DB36-5820-488D-90B3-312CE445BD9D}">
      <dgm:prSet/>
      <dgm:spPr/>
      <dgm:t>
        <a:bodyPr/>
        <a:lstStyle/>
        <a:p>
          <a:endParaRPr lang="id-ID"/>
        </a:p>
      </dgm:t>
    </dgm:pt>
    <dgm:pt modelId="{71CE7733-00E6-49CC-B468-442D47349BD6}" type="sibTrans" cxnId="{79E9DB36-5820-488D-90B3-312CE445BD9D}">
      <dgm:prSet/>
      <dgm:spPr/>
      <dgm:t>
        <a:bodyPr/>
        <a:lstStyle/>
        <a:p>
          <a:endParaRPr lang="id-ID"/>
        </a:p>
      </dgm:t>
    </dgm:pt>
    <dgm:pt modelId="{36B77D98-5E05-4069-BD8B-68A90B55CFE4}">
      <dgm:prSet phldrT="[Text]" custT="1"/>
      <dgm:spPr/>
      <dgm:t>
        <a:bodyPr/>
        <a:lstStyle/>
        <a:p>
          <a:r>
            <a:rPr lang="id-ID" sz="1800" b="0" dirty="0">
              <a:solidFill>
                <a:schemeClr val="tx1"/>
              </a:solidFill>
            </a:rPr>
            <a:t>Revolusi mental dan pembinaan ideologi Pancasila</a:t>
          </a:r>
        </a:p>
      </dgm:t>
    </dgm:pt>
    <dgm:pt modelId="{E3968ABA-03CC-40D9-8A13-6300C9CBA755}" type="parTrans" cxnId="{E6BA844E-F5DC-4E9F-8D57-23AED38D0DEF}">
      <dgm:prSet/>
      <dgm:spPr/>
      <dgm:t>
        <a:bodyPr/>
        <a:lstStyle/>
        <a:p>
          <a:endParaRPr lang="id-ID"/>
        </a:p>
      </dgm:t>
    </dgm:pt>
    <dgm:pt modelId="{03F55731-5097-4700-BD5E-398BC0F47A7A}" type="sibTrans" cxnId="{E6BA844E-F5DC-4E9F-8D57-23AED38D0DEF}">
      <dgm:prSet/>
      <dgm:spPr/>
      <dgm:t>
        <a:bodyPr/>
        <a:lstStyle/>
        <a:p>
          <a:endParaRPr lang="id-ID"/>
        </a:p>
      </dgm:t>
    </dgm:pt>
    <dgm:pt modelId="{0AF70196-5C80-4FD4-8658-079363EF16D8}">
      <dgm:prSet phldrT="[Text]" custT="1"/>
      <dgm:spPr/>
      <dgm:t>
        <a:bodyPr/>
        <a:lstStyle/>
        <a:p>
          <a:r>
            <a:rPr lang="id-ID" sz="2400" b="0" dirty="0">
              <a:solidFill>
                <a:schemeClr val="tx1"/>
              </a:solidFill>
            </a:rPr>
            <a:t>Penguatan Moderasi Beragama</a:t>
          </a:r>
        </a:p>
      </dgm:t>
    </dgm:pt>
    <dgm:pt modelId="{B47556FC-C3ED-4907-800A-8E51383B9C9A}" type="parTrans" cxnId="{0B03ABA1-A5E4-4765-A968-A4DCA5434D2A}">
      <dgm:prSet/>
      <dgm:spPr/>
      <dgm:t>
        <a:bodyPr/>
        <a:lstStyle/>
        <a:p>
          <a:endParaRPr lang="id-ID"/>
        </a:p>
      </dgm:t>
    </dgm:pt>
    <dgm:pt modelId="{93E73A4C-ED99-4812-AC95-567263957453}" type="sibTrans" cxnId="{0B03ABA1-A5E4-4765-A968-A4DCA5434D2A}">
      <dgm:prSet/>
      <dgm:spPr/>
      <dgm:t>
        <a:bodyPr/>
        <a:lstStyle/>
        <a:p>
          <a:endParaRPr lang="id-ID"/>
        </a:p>
      </dgm:t>
    </dgm:pt>
    <dgm:pt modelId="{9EC2D486-0D93-4853-92AF-A29D1BDA5B6E}">
      <dgm:prSet phldrT="[Text]" custT="1"/>
      <dgm:spPr/>
      <dgm:t>
        <a:bodyPr/>
        <a:lstStyle/>
        <a:p>
          <a:r>
            <a:rPr lang="id-ID" sz="1800" b="0" dirty="0">
              <a:solidFill>
                <a:schemeClr val="tx1"/>
              </a:solidFill>
            </a:rPr>
            <a:t>Reformasi Birokrasi dan tata Kelola</a:t>
          </a:r>
        </a:p>
      </dgm:t>
    </dgm:pt>
    <dgm:pt modelId="{523C5814-5237-4424-92E5-FB4BC7EFE080}" type="parTrans" cxnId="{B8028F7F-2FF0-45B5-A9C4-F001F7629F44}">
      <dgm:prSet/>
      <dgm:spPr/>
      <dgm:t>
        <a:bodyPr/>
        <a:lstStyle/>
        <a:p>
          <a:endParaRPr lang="id-ID"/>
        </a:p>
      </dgm:t>
    </dgm:pt>
    <dgm:pt modelId="{6E42AF2A-0223-4E7A-892D-847880B2BCD6}" type="sibTrans" cxnId="{B8028F7F-2FF0-45B5-A9C4-F001F7629F44}">
      <dgm:prSet/>
      <dgm:spPr/>
      <dgm:t>
        <a:bodyPr/>
        <a:lstStyle/>
        <a:p>
          <a:endParaRPr lang="id-ID"/>
        </a:p>
      </dgm:t>
    </dgm:pt>
    <dgm:pt modelId="{AF8C9447-116D-4B27-92ED-10C7CA827BE5}" type="pres">
      <dgm:prSet presAssocID="{CDD1B8B9-DAB1-4B23-932C-1A02B3A2EA87}" presName="Name0" presStyleCnt="0">
        <dgm:presLayoutVars>
          <dgm:chMax val="1"/>
          <dgm:dir/>
          <dgm:animLvl val="ctr"/>
          <dgm:resizeHandles val="exact"/>
        </dgm:presLayoutVars>
      </dgm:prSet>
      <dgm:spPr/>
    </dgm:pt>
    <dgm:pt modelId="{9154AD30-4439-4E19-A099-46B28F99E72F}" type="pres">
      <dgm:prSet presAssocID="{817D3786-7086-4FFC-B2F0-74B835C8637E}" presName="centerShape" presStyleLbl="node0" presStyleIdx="0" presStyleCnt="1" custScaleX="100579" custScaleY="99086"/>
      <dgm:spPr/>
    </dgm:pt>
    <dgm:pt modelId="{3030EBCE-9FFA-4163-A746-67238E9B8414}" type="pres">
      <dgm:prSet presAssocID="{527562E3-8F90-4A55-8B40-1161E8B9DFF9}" presName="node" presStyleLbl="node1" presStyleIdx="0" presStyleCnt="5" custScaleX="141795" custScaleY="117935">
        <dgm:presLayoutVars>
          <dgm:bulletEnabled val="1"/>
        </dgm:presLayoutVars>
      </dgm:prSet>
      <dgm:spPr/>
    </dgm:pt>
    <dgm:pt modelId="{968E1FB3-7E82-4440-8477-43C646ACD404}" type="pres">
      <dgm:prSet presAssocID="{527562E3-8F90-4A55-8B40-1161E8B9DFF9}" presName="dummy" presStyleCnt="0"/>
      <dgm:spPr/>
    </dgm:pt>
    <dgm:pt modelId="{70ECBF37-C0C8-4AF7-BE80-69DAA129A067}" type="pres">
      <dgm:prSet presAssocID="{6D7E57CA-314D-4AC1-9E1E-723FC3DD3626}" presName="sibTrans" presStyleLbl="sibTrans2D1" presStyleIdx="0" presStyleCnt="5"/>
      <dgm:spPr/>
    </dgm:pt>
    <dgm:pt modelId="{2ED7C95F-6694-4C58-B459-8F8D8794A109}" type="pres">
      <dgm:prSet presAssocID="{137D5932-DF2A-46FF-A3EF-E7D90A4A4675}" presName="node" presStyleLbl="node1" presStyleIdx="1" presStyleCnt="5" custScaleX="141795" custScaleY="117935">
        <dgm:presLayoutVars>
          <dgm:bulletEnabled val="1"/>
        </dgm:presLayoutVars>
      </dgm:prSet>
      <dgm:spPr/>
    </dgm:pt>
    <dgm:pt modelId="{A6CF6951-F4E7-418C-9E75-28A13A4B89C8}" type="pres">
      <dgm:prSet presAssocID="{137D5932-DF2A-46FF-A3EF-E7D90A4A4675}" presName="dummy" presStyleCnt="0"/>
      <dgm:spPr/>
    </dgm:pt>
    <dgm:pt modelId="{A0B476FB-53F0-41E7-B794-B0ED30F9AA1E}" type="pres">
      <dgm:prSet presAssocID="{71CE7733-00E6-49CC-B468-442D47349BD6}" presName="sibTrans" presStyleLbl="sibTrans2D1" presStyleIdx="1" presStyleCnt="5"/>
      <dgm:spPr/>
    </dgm:pt>
    <dgm:pt modelId="{B2689FE2-47BC-48A2-978E-EAB032529097}" type="pres">
      <dgm:prSet presAssocID="{36B77D98-5E05-4069-BD8B-68A90B55CFE4}" presName="node" presStyleLbl="node1" presStyleIdx="2" presStyleCnt="5" custScaleX="141795" custScaleY="117935">
        <dgm:presLayoutVars>
          <dgm:bulletEnabled val="1"/>
        </dgm:presLayoutVars>
      </dgm:prSet>
      <dgm:spPr/>
    </dgm:pt>
    <dgm:pt modelId="{6BF0D8E3-07E0-493B-9427-AA3C2BE315F2}" type="pres">
      <dgm:prSet presAssocID="{36B77D98-5E05-4069-BD8B-68A90B55CFE4}" presName="dummy" presStyleCnt="0"/>
      <dgm:spPr/>
    </dgm:pt>
    <dgm:pt modelId="{4919A230-B480-4D33-B144-34AEA7786AD9}" type="pres">
      <dgm:prSet presAssocID="{03F55731-5097-4700-BD5E-398BC0F47A7A}" presName="sibTrans" presStyleLbl="sibTrans2D1" presStyleIdx="2" presStyleCnt="5"/>
      <dgm:spPr/>
    </dgm:pt>
    <dgm:pt modelId="{552EE206-8A74-4909-9229-96F27BE14FBF}" type="pres">
      <dgm:prSet presAssocID="{0AF70196-5C80-4FD4-8658-079363EF16D8}" presName="node" presStyleLbl="node1" presStyleIdx="3" presStyleCnt="5" custScaleX="141795" custScaleY="117935">
        <dgm:presLayoutVars>
          <dgm:bulletEnabled val="1"/>
        </dgm:presLayoutVars>
      </dgm:prSet>
      <dgm:spPr/>
    </dgm:pt>
    <dgm:pt modelId="{BB2A8E92-5C96-4FA3-BFF2-FC617BC6A8FE}" type="pres">
      <dgm:prSet presAssocID="{0AF70196-5C80-4FD4-8658-079363EF16D8}" presName="dummy" presStyleCnt="0"/>
      <dgm:spPr/>
    </dgm:pt>
    <dgm:pt modelId="{24BD14D6-3F13-4251-988D-D7217440501C}" type="pres">
      <dgm:prSet presAssocID="{93E73A4C-ED99-4812-AC95-567263957453}" presName="sibTrans" presStyleLbl="sibTrans2D1" presStyleIdx="3" presStyleCnt="5"/>
      <dgm:spPr/>
    </dgm:pt>
    <dgm:pt modelId="{3D5F6882-F63F-4132-B837-6904998974EC}" type="pres">
      <dgm:prSet presAssocID="{9EC2D486-0D93-4853-92AF-A29D1BDA5B6E}" presName="node" presStyleLbl="node1" presStyleIdx="4" presStyleCnt="5" custScaleX="146887" custScaleY="125902">
        <dgm:presLayoutVars>
          <dgm:bulletEnabled val="1"/>
        </dgm:presLayoutVars>
      </dgm:prSet>
      <dgm:spPr/>
    </dgm:pt>
    <dgm:pt modelId="{3FA8F19E-464A-47E2-9CEE-FE69B284E7BB}" type="pres">
      <dgm:prSet presAssocID="{9EC2D486-0D93-4853-92AF-A29D1BDA5B6E}" presName="dummy" presStyleCnt="0"/>
      <dgm:spPr/>
    </dgm:pt>
    <dgm:pt modelId="{2BAB5BFA-56E1-449A-85D5-6C4623AFE7E1}" type="pres">
      <dgm:prSet presAssocID="{6E42AF2A-0223-4E7A-892D-847880B2BCD6}" presName="sibTrans" presStyleLbl="sibTrans2D1" presStyleIdx="4" presStyleCnt="5"/>
      <dgm:spPr/>
    </dgm:pt>
  </dgm:ptLst>
  <dgm:cxnLst>
    <dgm:cxn modelId="{FE6E0F00-A572-4F0C-B15A-E6307E659524}" type="presOf" srcId="{9EC2D486-0D93-4853-92AF-A29D1BDA5B6E}" destId="{3D5F6882-F63F-4132-B837-6904998974EC}" srcOrd="0" destOrd="0" presId="urn:microsoft.com/office/officeart/2005/8/layout/radial6"/>
    <dgm:cxn modelId="{19855900-B1BD-4131-82D6-7FC32725D28C}" type="presOf" srcId="{93E73A4C-ED99-4812-AC95-567263957453}" destId="{24BD14D6-3F13-4251-988D-D7217440501C}" srcOrd="0" destOrd="0" presId="urn:microsoft.com/office/officeart/2005/8/layout/radial6"/>
    <dgm:cxn modelId="{4EB6780A-B555-4FC7-91EE-EBAD98920BF3}" type="presOf" srcId="{527562E3-8F90-4A55-8B40-1161E8B9DFF9}" destId="{3030EBCE-9FFA-4163-A746-67238E9B8414}" srcOrd="0" destOrd="0" presId="urn:microsoft.com/office/officeart/2005/8/layout/radial6"/>
    <dgm:cxn modelId="{0D9E3816-0272-483F-B367-69722BFD61F9}" type="presOf" srcId="{36B77D98-5E05-4069-BD8B-68A90B55CFE4}" destId="{B2689FE2-47BC-48A2-978E-EAB032529097}" srcOrd="0" destOrd="0" presId="urn:microsoft.com/office/officeart/2005/8/layout/radial6"/>
    <dgm:cxn modelId="{A132C31A-2BE1-4959-A075-969C4E63292B}" type="presOf" srcId="{137D5932-DF2A-46FF-A3EF-E7D90A4A4675}" destId="{2ED7C95F-6694-4C58-B459-8F8D8794A109}" srcOrd="0" destOrd="0" presId="urn:microsoft.com/office/officeart/2005/8/layout/radial6"/>
    <dgm:cxn modelId="{79E9DB36-5820-488D-90B3-312CE445BD9D}" srcId="{817D3786-7086-4FFC-B2F0-74B835C8637E}" destId="{137D5932-DF2A-46FF-A3EF-E7D90A4A4675}" srcOrd="1" destOrd="0" parTransId="{8F1EAED0-7FB7-4C58-924C-DA5A033C7ACE}" sibTransId="{71CE7733-00E6-49CC-B468-442D47349BD6}"/>
    <dgm:cxn modelId="{A1072D4B-CAFD-42AE-A533-4AD7F34BCFAB}" srcId="{817D3786-7086-4FFC-B2F0-74B835C8637E}" destId="{527562E3-8F90-4A55-8B40-1161E8B9DFF9}" srcOrd="0" destOrd="0" parTransId="{EF1D9EE9-33FA-4444-B9D4-E2DF394A515F}" sibTransId="{6D7E57CA-314D-4AC1-9E1E-723FC3DD3626}"/>
    <dgm:cxn modelId="{E6BA844E-F5DC-4E9F-8D57-23AED38D0DEF}" srcId="{817D3786-7086-4FFC-B2F0-74B835C8637E}" destId="{36B77D98-5E05-4069-BD8B-68A90B55CFE4}" srcOrd="2" destOrd="0" parTransId="{E3968ABA-03CC-40D9-8A13-6300C9CBA755}" sibTransId="{03F55731-5097-4700-BD5E-398BC0F47A7A}"/>
    <dgm:cxn modelId="{2CBCB577-F092-4A0C-95DF-7DB1CC022052}" type="presOf" srcId="{6E42AF2A-0223-4E7A-892D-847880B2BCD6}" destId="{2BAB5BFA-56E1-449A-85D5-6C4623AFE7E1}" srcOrd="0" destOrd="0" presId="urn:microsoft.com/office/officeart/2005/8/layout/radial6"/>
    <dgm:cxn modelId="{B8028F7F-2FF0-45B5-A9C4-F001F7629F44}" srcId="{817D3786-7086-4FFC-B2F0-74B835C8637E}" destId="{9EC2D486-0D93-4853-92AF-A29D1BDA5B6E}" srcOrd="4" destOrd="0" parTransId="{523C5814-5237-4424-92E5-FB4BC7EFE080}" sibTransId="{6E42AF2A-0223-4E7A-892D-847880B2BCD6}"/>
    <dgm:cxn modelId="{52EB6188-E15E-42D6-AD9F-B5F1429EB477}" type="presOf" srcId="{817D3786-7086-4FFC-B2F0-74B835C8637E}" destId="{9154AD30-4439-4E19-A099-46B28F99E72F}" srcOrd="0" destOrd="0" presId="urn:microsoft.com/office/officeart/2005/8/layout/radial6"/>
    <dgm:cxn modelId="{35B41998-2B93-4CC8-BE4B-9107AA98F223}" type="presOf" srcId="{CDD1B8B9-DAB1-4B23-932C-1A02B3A2EA87}" destId="{AF8C9447-116D-4B27-92ED-10C7CA827BE5}" srcOrd="0" destOrd="0" presId="urn:microsoft.com/office/officeart/2005/8/layout/radial6"/>
    <dgm:cxn modelId="{E6A1C29C-4B70-46F8-A2B4-4023D0FEDADB}" srcId="{CDD1B8B9-DAB1-4B23-932C-1A02B3A2EA87}" destId="{817D3786-7086-4FFC-B2F0-74B835C8637E}" srcOrd="0" destOrd="0" parTransId="{36F2F6BE-EE23-4A43-AB96-FB9EA268AD84}" sibTransId="{B9529D64-1831-4152-A103-A5BB0658B6B5}"/>
    <dgm:cxn modelId="{0B03ABA1-A5E4-4765-A968-A4DCA5434D2A}" srcId="{817D3786-7086-4FFC-B2F0-74B835C8637E}" destId="{0AF70196-5C80-4FD4-8658-079363EF16D8}" srcOrd="3" destOrd="0" parTransId="{B47556FC-C3ED-4907-800A-8E51383B9C9A}" sibTransId="{93E73A4C-ED99-4812-AC95-567263957453}"/>
    <dgm:cxn modelId="{782731AD-8BD5-41D5-80D8-FCF13EAC8F83}" type="presOf" srcId="{6D7E57CA-314D-4AC1-9E1E-723FC3DD3626}" destId="{70ECBF37-C0C8-4AF7-BE80-69DAA129A067}" srcOrd="0" destOrd="0" presId="urn:microsoft.com/office/officeart/2005/8/layout/radial6"/>
    <dgm:cxn modelId="{E52C04CF-435D-4F02-BE69-86B7DF780B40}" type="presOf" srcId="{03F55731-5097-4700-BD5E-398BC0F47A7A}" destId="{4919A230-B480-4D33-B144-34AEA7786AD9}" srcOrd="0" destOrd="0" presId="urn:microsoft.com/office/officeart/2005/8/layout/radial6"/>
    <dgm:cxn modelId="{298B7DD5-5ECC-437D-A7B6-5D8EA71A70F1}" type="presOf" srcId="{0AF70196-5C80-4FD4-8658-079363EF16D8}" destId="{552EE206-8A74-4909-9229-96F27BE14FBF}" srcOrd="0" destOrd="0" presId="urn:microsoft.com/office/officeart/2005/8/layout/radial6"/>
    <dgm:cxn modelId="{E38A61F1-1235-4378-8988-2C845C81E66D}" type="presOf" srcId="{71CE7733-00E6-49CC-B468-442D47349BD6}" destId="{A0B476FB-53F0-41E7-B794-B0ED30F9AA1E}" srcOrd="0" destOrd="0" presId="urn:microsoft.com/office/officeart/2005/8/layout/radial6"/>
    <dgm:cxn modelId="{EF1B8F1D-5261-4F55-A5BA-A13032954C94}" type="presParOf" srcId="{AF8C9447-116D-4B27-92ED-10C7CA827BE5}" destId="{9154AD30-4439-4E19-A099-46B28F99E72F}" srcOrd="0" destOrd="0" presId="urn:microsoft.com/office/officeart/2005/8/layout/radial6"/>
    <dgm:cxn modelId="{1A49CBFF-9D00-46CA-AF25-12275792CD85}" type="presParOf" srcId="{AF8C9447-116D-4B27-92ED-10C7CA827BE5}" destId="{3030EBCE-9FFA-4163-A746-67238E9B8414}" srcOrd="1" destOrd="0" presId="urn:microsoft.com/office/officeart/2005/8/layout/radial6"/>
    <dgm:cxn modelId="{034A1904-D4B8-4785-BB6A-5A157BEF95E6}" type="presParOf" srcId="{AF8C9447-116D-4B27-92ED-10C7CA827BE5}" destId="{968E1FB3-7E82-4440-8477-43C646ACD404}" srcOrd="2" destOrd="0" presId="urn:microsoft.com/office/officeart/2005/8/layout/radial6"/>
    <dgm:cxn modelId="{FBD0ECAF-8658-4434-98AF-BC7861B60D4A}" type="presParOf" srcId="{AF8C9447-116D-4B27-92ED-10C7CA827BE5}" destId="{70ECBF37-C0C8-4AF7-BE80-69DAA129A067}" srcOrd="3" destOrd="0" presId="urn:microsoft.com/office/officeart/2005/8/layout/radial6"/>
    <dgm:cxn modelId="{1FE36A3B-C1F9-48A3-8DC2-AE705333ADFC}" type="presParOf" srcId="{AF8C9447-116D-4B27-92ED-10C7CA827BE5}" destId="{2ED7C95F-6694-4C58-B459-8F8D8794A109}" srcOrd="4" destOrd="0" presId="urn:microsoft.com/office/officeart/2005/8/layout/radial6"/>
    <dgm:cxn modelId="{7D340488-EC26-4EA6-9C2B-9C33468DF9D5}" type="presParOf" srcId="{AF8C9447-116D-4B27-92ED-10C7CA827BE5}" destId="{A6CF6951-F4E7-418C-9E75-28A13A4B89C8}" srcOrd="5" destOrd="0" presId="urn:microsoft.com/office/officeart/2005/8/layout/radial6"/>
    <dgm:cxn modelId="{C9F173A4-E361-43E1-8862-CCD94E65C1CD}" type="presParOf" srcId="{AF8C9447-116D-4B27-92ED-10C7CA827BE5}" destId="{A0B476FB-53F0-41E7-B794-B0ED30F9AA1E}" srcOrd="6" destOrd="0" presId="urn:microsoft.com/office/officeart/2005/8/layout/radial6"/>
    <dgm:cxn modelId="{47C29616-BF3F-4748-96A2-DA2253AB8F22}" type="presParOf" srcId="{AF8C9447-116D-4B27-92ED-10C7CA827BE5}" destId="{B2689FE2-47BC-48A2-978E-EAB032529097}" srcOrd="7" destOrd="0" presId="urn:microsoft.com/office/officeart/2005/8/layout/radial6"/>
    <dgm:cxn modelId="{2B4F9A9C-C61E-48A7-B036-FD82A60F4EB8}" type="presParOf" srcId="{AF8C9447-116D-4B27-92ED-10C7CA827BE5}" destId="{6BF0D8E3-07E0-493B-9427-AA3C2BE315F2}" srcOrd="8" destOrd="0" presId="urn:microsoft.com/office/officeart/2005/8/layout/radial6"/>
    <dgm:cxn modelId="{41745047-0A43-4347-B4B9-3AF571C4CF73}" type="presParOf" srcId="{AF8C9447-116D-4B27-92ED-10C7CA827BE5}" destId="{4919A230-B480-4D33-B144-34AEA7786AD9}" srcOrd="9" destOrd="0" presId="urn:microsoft.com/office/officeart/2005/8/layout/radial6"/>
    <dgm:cxn modelId="{17B306AC-D077-4822-AB13-D2EF44E9A60A}" type="presParOf" srcId="{AF8C9447-116D-4B27-92ED-10C7CA827BE5}" destId="{552EE206-8A74-4909-9229-96F27BE14FBF}" srcOrd="10" destOrd="0" presId="urn:microsoft.com/office/officeart/2005/8/layout/radial6"/>
    <dgm:cxn modelId="{C332D710-281C-44BD-9575-BF4E053CF4AE}" type="presParOf" srcId="{AF8C9447-116D-4B27-92ED-10C7CA827BE5}" destId="{BB2A8E92-5C96-4FA3-BFF2-FC617BC6A8FE}" srcOrd="11" destOrd="0" presId="urn:microsoft.com/office/officeart/2005/8/layout/radial6"/>
    <dgm:cxn modelId="{F26F2FC4-6E9B-4C02-AD4A-071F4F22ADF9}" type="presParOf" srcId="{AF8C9447-116D-4B27-92ED-10C7CA827BE5}" destId="{24BD14D6-3F13-4251-988D-D7217440501C}" srcOrd="12" destOrd="0" presId="urn:microsoft.com/office/officeart/2005/8/layout/radial6"/>
    <dgm:cxn modelId="{3D76C5B4-189B-432C-B3FE-6273BD860D2E}" type="presParOf" srcId="{AF8C9447-116D-4B27-92ED-10C7CA827BE5}" destId="{3D5F6882-F63F-4132-B837-6904998974EC}" srcOrd="13" destOrd="0" presId="urn:microsoft.com/office/officeart/2005/8/layout/radial6"/>
    <dgm:cxn modelId="{2119A86F-AF4C-44B8-9BE4-0A71AAAFA137}" type="presParOf" srcId="{AF8C9447-116D-4B27-92ED-10C7CA827BE5}" destId="{3FA8F19E-464A-47E2-9CEE-FE69B284E7BB}" srcOrd="14" destOrd="0" presId="urn:microsoft.com/office/officeart/2005/8/layout/radial6"/>
    <dgm:cxn modelId="{67187821-8DBA-4253-B576-7636B8171CA0}" type="presParOf" srcId="{AF8C9447-116D-4B27-92ED-10C7CA827BE5}" destId="{2BAB5BFA-56E1-449A-85D5-6C4623AFE7E1}"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0981A-5886-4545-B7FB-CBCC55C57C9A}">
      <dsp:nvSpPr>
        <dsp:cNvPr id="0" name=""/>
        <dsp:cNvSpPr/>
      </dsp:nvSpPr>
      <dsp:spPr>
        <a:xfrm>
          <a:off x="0" y="107624"/>
          <a:ext cx="10830456" cy="1235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en-US" sz="1600" kern="1200" dirty="0">
              <a:solidFill>
                <a:schemeClr val="tx1"/>
              </a:solidFill>
            </a:rPr>
            <a:t>2011 : </a:t>
          </a:r>
          <a:r>
            <a:rPr lang="id-ID" altLang="en-US" sz="1600" kern="1200" dirty="0">
              <a:solidFill>
                <a:schemeClr val="tx1"/>
              </a:solidFill>
            </a:rPr>
            <a:t>Survei Lembaga Kajian Islam dan Perdamaian (LaKIP)</a:t>
          </a:r>
          <a:r>
            <a:rPr lang="en-US" altLang="en-US" sz="1600" kern="1200" dirty="0">
              <a:solidFill>
                <a:schemeClr val="tx1"/>
              </a:solidFill>
            </a:rPr>
            <a:t> </a:t>
          </a:r>
          <a:r>
            <a:rPr lang="id-ID" altLang="en-US" sz="1600" kern="1200" dirty="0">
              <a:solidFill>
                <a:schemeClr val="tx1"/>
              </a:solidFill>
            </a:rPr>
            <a:t>tentang radikalisme di kalangan siswa dan guru Pendidikan Agama Islam (PAI) di Jabodetabek</a:t>
          </a:r>
          <a:r>
            <a:rPr lang="en-US" altLang="en-US" sz="1600" kern="1200" dirty="0">
              <a:solidFill>
                <a:schemeClr val="tx1"/>
              </a:solidFill>
            </a:rPr>
            <a:t> </a:t>
          </a:r>
          <a:r>
            <a:rPr lang="id-ID" altLang="en-US" sz="1600" kern="1200" dirty="0">
              <a:solidFill>
                <a:schemeClr val="tx1"/>
              </a:solidFill>
            </a:rPr>
            <a:t>: </a:t>
          </a:r>
          <a:endParaRPr lang="en-US" altLang="en-US" sz="1600" kern="1200" dirty="0">
            <a:solidFill>
              <a:schemeClr val="tx1"/>
            </a:solidFill>
          </a:endParaRPr>
        </a:p>
        <a:p>
          <a:pPr marL="0" lvl="0" indent="0" algn="l" defTabSz="711200">
            <a:lnSpc>
              <a:spcPct val="90000"/>
            </a:lnSpc>
            <a:spcBef>
              <a:spcPct val="0"/>
            </a:spcBef>
            <a:spcAft>
              <a:spcPct val="35000"/>
            </a:spcAft>
            <a:buNone/>
          </a:pPr>
          <a:r>
            <a:rPr lang="id-ID" altLang="en-US" sz="1600" kern="1200" dirty="0">
              <a:solidFill>
                <a:schemeClr val="tx1"/>
              </a:solidFill>
            </a:rPr>
            <a:t>hampir 50 % setuju tindakan radikal; 25% siswa dan 21% guru menyatakan Pancasila tidak relevan; 84,8% siswa dan 76,2% guru setuju dengan penerapan Syariat Islam; 52,3% siswa dan 14,2% membenarkan serangan bom.</a:t>
          </a:r>
          <a:endParaRPr lang="en-US" sz="1600" kern="1200" dirty="0">
            <a:solidFill>
              <a:schemeClr val="tx1"/>
            </a:solidFill>
          </a:endParaRPr>
        </a:p>
      </dsp:txBody>
      <dsp:txXfrm>
        <a:off x="60313" y="167937"/>
        <a:ext cx="10709830" cy="1114894"/>
      </dsp:txXfrm>
    </dsp:sp>
    <dsp:sp modelId="{F3777CA0-B7A0-4D98-9D3E-0A5DEFFDC012}">
      <dsp:nvSpPr>
        <dsp:cNvPr id="0" name=""/>
        <dsp:cNvSpPr/>
      </dsp:nvSpPr>
      <dsp:spPr>
        <a:xfrm>
          <a:off x="0" y="1344836"/>
          <a:ext cx="10830456" cy="123552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d-ID" altLang="en-US" sz="1600" kern="1200" dirty="0">
              <a:solidFill>
                <a:schemeClr val="tx1"/>
              </a:solidFill>
            </a:rPr>
            <a:t>CSIS 2012: 33,4% tidak mau bertetangga dengan orang yang berlainan agama; 25% tidak percaya kepada umat agama lain, dan 68% menentang pembangunan tempat ibadah agama lain di lingkungannya.</a:t>
          </a:r>
        </a:p>
      </dsp:txBody>
      <dsp:txXfrm>
        <a:off x="60313" y="1405149"/>
        <a:ext cx="10709830" cy="1114894"/>
      </dsp:txXfrm>
    </dsp:sp>
    <dsp:sp modelId="{06F17A91-7227-4C9A-B4C2-2056FB11539A}">
      <dsp:nvSpPr>
        <dsp:cNvPr id="0" name=""/>
        <dsp:cNvSpPr/>
      </dsp:nvSpPr>
      <dsp:spPr>
        <a:xfrm>
          <a:off x="0" y="2670824"/>
          <a:ext cx="10830456" cy="123552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The Pew Research Center, 2015:  </a:t>
          </a:r>
        </a:p>
        <a:p>
          <a:pPr marL="0" lvl="0" indent="0" algn="l" defTabSz="711200">
            <a:lnSpc>
              <a:spcPct val="90000"/>
            </a:lnSpc>
            <a:spcBef>
              <a:spcPct val="0"/>
            </a:spcBef>
            <a:spcAft>
              <a:spcPct val="35000"/>
            </a:spcAft>
            <a:buNone/>
          </a:pPr>
          <a:r>
            <a:rPr lang="en-US" sz="1600" kern="1200" dirty="0" err="1">
              <a:solidFill>
                <a:schemeClr val="tx1"/>
              </a:solidFill>
            </a:rPr>
            <a:t>Sekitar</a:t>
          </a:r>
          <a:r>
            <a:rPr lang="en-US" sz="1600" kern="1200" dirty="0">
              <a:solidFill>
                <a:schemeClr val="tx1"/>
              </a:solidFill>
            </a:rPr>
            <a:t> 10 </a:t>
          </a:r>
          <a:r>
            <a:rPr lang="en-US" sz="1600" kern="1200" dirty="0" err="1">
              <a:solidFill>
                <a:schemeClr val="tx1"/>
              </a:solidFill>
            </a:rPr>
            <a:t>juta</a:t>
          </a:r>
          <a:r>
            <a:rPr lang="en-US" sz="1600" kern="1200" dirty="0">
              <a:solidFill>
                <a:schemeClr val="tx1"/>
              </a:solidFill>
            </a:rPr>
            <a:t> orang </a:t>
          </a:r>
          <a:r>
            <a:rPr lang="en-US" sz="1600" kern="1200" dirty="0" err="1">
              <a:solidFill>
                <a:schemeClr val="tx1"/>
              </a:solidFill>
            </a:rPr>
            <a:t>warga</a:t>
          </a:r>
          <a:r>
            <a:rPr lang="en-US" sz="1600" kern="1200" dirty="0">
              <a:solidFill>
                <a:schemeClr val="tx1"/>
              </a:solidFill>
            </a:rPr>
            <a:t> Indonesia </a:t>
          </a:r>
          <a:r>
            <a:rPr lang="en-US" sz="1600" kern="1200" dirty="0" err="1">
              <a:solidFill>
                <a:schemeClr val="tx1"/>
              </a:solidFill>
            </a:rPr>
            <a:t>mendukung</a:t>
          </a:r>
          <a:r>
            <a:rPr lang="en-US" sz="1600" kern="1200" dirty="0">
              <a:solidFill>
                <a:schemeClr val="tx1"/>
              </a:solidFill>
            </a:rPr>
            <a:t> ISIS - </a:t>
          </a:r>
          <a:r>
            <a:rPr lang="en-US" sz="1600" kern="1200" dirty="0" err="1">
              <a:solidFill>
                <a:schemeClr val="tx1"/>
              </a:solidFill>
            </a:rPr>
            <a:t>sebagian</a:t>
          </a:r>
          <a:r>
            <a:rPr lang="en-US" sz="1600" kern="1200" dirty="0">
              <a:solidFill>
                <a:schemeClr val="tx1"/>
              </a:solidFill>
            </a:rPr>
            <a:t> </a:t>
          </a:r>
          <a:r>
            <a:rPr lang="en-US" sz="1600" kern="1200" dirty="0" err="1">
              <a:solidFill>
                <a:schemeClr val="tx1"/>
              </a:solidFill>
            </a:rPr>
            <a:t>besar</a:t>
          </a:r>
          <a:r>
            <a:rPr lang="en-US" sz="1600" kern="1200" dirty="0">
              <a:solidFill>
                <a:schemeClr val="tx1"/>
              </a:solidFill>
            </a:rPr>
            <a:t> </a:t>
          </a:r>
          <a:r>
            <a:rPr lang="en-US" sz="1600" kern="1200" dirty="0" err="1">
              <a:solidFill>
                <a:schemeClr val="tx1"/>
              </a:solidFill>
            </a:rPr>
            <a:t>dari</a:t>
          </a:r>
          <a:r>
            <a:rPr lang="en-US" sz="1600" kern="1200" dirty="0">
              <a:solidFill>
                <a:schemeClr val="tx1"/>
              </a:solidFill>
            </a:rPr>
            <a:t> </a:t>
          </a:r>
          <a:r>
            <a:rPr lang="en-US" sz="1600" kern="1200" dirty="0" err="1">
              <a:solidFill>
                <a:schemeClr val="tx1"/>
              </a:solidFill>
            </a:rPr>
            <a:t>mereka</a:t>
          </a:r>
          <a:r>
            <a:rPr lang="en-US" sz="1600" kern="1200" dirty="0">
              <a:solidFill>
                <a:schemeClr val="tx1"/>
              </a:solidFill>
            </a:rPr>
            <a:t> </a:t>
          </a:r>
          <a:r>
            <a:rPr lang="en-US" sz="1600" kern="1200" dirty="0" err="1">
              <a:solidFill>
                <a:schemeClr val="tx1"/>
              </a:solidFill>
            </a:rPr>
            <a:t>merupakan</a:t>
          </a:r>
          <a:r>
            <a:rPr lang="en-US" sz="1600" kern="1200" dirty="0">
              <a:solidFill>
                <a:schemeClr val="tx1"/>
              </a:solidFill>
            </a:rPr>
            <a:t> </a:t>
          </a:r>
          <a:r>
            <a:rPr lang="en-US" sz="1600" kern="1200" dirty="0" err="1">
              <a:solidFill>
                <a:schemeClr val="tx1"/>
              </a:solidFill>
            </a:rPr>
            <a:t>anak-anak</a:t>
          </a:r>
          <a:r>
            <a:rPr lang="en-US" sz="1600" kern="1200" dirty="0">
              <a:solidFill>
                <a:schemeClr val="tx1"/>
              </a:solidFill>
            </a:rPr>
            <a:t> </a:t>
          </a:r>
          <a:r>
            <a:rPr lang="en-US" sz="1600" kern="1200" dirty="0" err="1">
              <a:solidFill>
                <a:schemeClr val="tx1"/>
              </a:solidFill>
            </a:rPr>
            <a:t>muda</a:t>
          </a:r>
          <a:r>
            <a:rPr lang="en-US" sz="1600" kern="1200" dirty="0">
              <a:solidFill>
                <a:schemeClr val="tx1"/>
              </a:solidFill>
            </a:rPr>
            <a:t>.</a:t>
          </a:r>
          <a:r>
            <a:rPr lang="id-ID" sz="1600" kern="1200" dirty="0">
              <a:solidFill>
                <a:schemeClr val="tx1"/>
              </a:solidFill>
            </a:rPr>
            <a:t> </a:t>
          </a:r>
        </a:p>
      </dsp:txBody>
      <dsp:txXfrm>
        <a:off x="60313" y="2731137"/>
        <a:ext cx="10709830" cy="1114894"/>
      </dsp:txXfrm>
    </dsp:sp>
    <dsp:sp modelId="{CA23D7AD-D839-461B-8540-557C00DD94F1}">
      <dsp:nvSpPr>
        <dsp:cNvPr id="0" name=""/>
        <dsp:cNvSpPr/>
      </dsp:nvSpPr>
      <dsp:spPr>
        <a:xfrm>
          <a:off x="0" y="3952424"/>
          <a:ext cx="10830456" cy="12355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2015 : </a:t>
          </a:r>
          <a:r>
            <a:rPr lang="id-ID" sz="1600" kern="1200" dirty="0">
              <a:solidFill>
                <a:schemeClr val="tx1"/>
              </a:solidFill>
            </a:rPr>
            <a:t>Badan Nasional Penanggulangan Terorisme (BNPT) tujuh perguruan tinggi negeri (PTN) top di Indonesia telah terpapar radikalisme. </a:t>
          </a:r>
          <a:endParaRPr lang="id-ID" sz="1600" b="1" kern="1200" dirty="0">
            <a:solidFill>
              <a:schemeClr val="tx1"/>
            </a:solidFill>
          </a:endParaRPr>
        </a:p>
      </dsp:txBody>
      <dsp:txXfrm>
        <a:off x="60313" y="4012737"/>
        <a:ext cx="10709830" cy="1114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6C57C-26F9-4BF2-8D65-5C8E417DD9E3}">
      <dsp:nvSpPr>
        <dsp:cNvPr id="0" name=""/>
        <dsp:cNvSpPr/>
      </dsp:nvSpPr>
      <dsp:spPr>
        <a:xfrm>
          <a:off x="0" y="144245"/>
          <a:ext cx="4798171" cy="3603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d-ID" sz="2200" kern="1200"/>
            <a:t>Penelitian Pusat Studi  Budaya  dan  Perubahan  Sosial Universitas  Muhammadiyah  Surakarta: Media sosial Islam didominasi oleh berita kebencian. Berita-berita keagamaan yang penuh kebencian ini diakses  oleh  kaum muda. (Zuly Qodir, “Kaum Muda, Intoleransi, dan Radikalisme Agama.” </a:t>
          </a:r>
          <a:r>
            <a:rPr lang="id-ID" sz="2200" i="1" kern="1200"/>
            <a:t>Jurnal Studi Pemuda</a:t>
          </a:r>
          <a:r>
            <a:rPr lang="id-ID" sz="2200" kern="1200"/>
            <a:t>, Vol. 5, No. 1 (Mei 2016), 434.</a:t>
          </a:r>
          <a:endParaRPr lang="id-ID" sz="2200" kern="1200" dirty="0"/>
        </a:p>
      </dsp:txBody>
      <dsp:txXfrm>
        <a:off x="175913" y="320158"/>
        <a:ext cx="4446345" cy="32517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B5BFA-56E1-449A-85D5-6C4623AFE7E1}">
      <dsp:nvSpPr>
        <dsp:cNvPr id="0" name=""/>
        <dsp:cNvSpPr/>
      </dsp:nvSpPr>
      <dsp:spPr>
        <a:xfrm>
          <a:off x="1758422" y="678427"/>
          <a:ext cx="4403074" cy="4403074"/>
        </a:xfrm>
        <a:prstGeom prst="blockArc">
          <a:avLst>
            <a:gd name="adj1" fmla="val 11880000"/>
            <a:gd name="adj2" fmla="val 16200000"/>
            <a:gd name="adj3" fmla="val 4636"/>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BD14D6-3F13-4251-988D-D7217440501C}">
      <dsp:nvSpPr>
        <dsp:cNvPr id="0" name=""/>
        <dsp:cNvSpPr/>
      </dsp:nvSpPr>
      <dsp:spPr>
        <a:xfrm>
          <a:off x="1758422" y="678427"/>
          <a:ext cx="4403074" cy="4403074"/>
        </a:xfrm>
        <a:prstGeom prst="blockArc">
          <a:avLst>
            <a:gd name="adj1" fmla="val 7560000"/>
            <a:gd name="adj2" fmla="val 11880000"/>
            <a:gd name="adj3" fmla="val 4636"/>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19A230-B480-4D33-B144-34AEA7786AD9}">
      <dsp:nvSpPr>
        <dsp:cNvPr id="0" name=""/>
        <dsp:cNvSpPr/>
      </dsp:nvSpPr>
      <dsp:spPr>
        <a:xfrm>
          <a:off x="1758422" y="678427"/>
          <a:ext cx="4403074" cy="4403074"/>
        </a:xfrm>
        <a:prstGeom prst="blockArc">
          <a:avLst>
            <a:gd name="adj1" fmla="val 3240000"/>
            <a:gd name="adj2" fmla="val 7560000"/>
            <a:gd name="adj3" fmla="val 4636"/>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B476FB-53F0-41E7-B794-B0ED30F9AA1E}">
      <dsp:nvSpPr>
        <dsp:cNvPr id="0" name=""/>
        <dsp:cNvSpPr/>
      </dsp:nvSpPr>
      <dsp:spPr>
        <a:xfrm>
          <a:off x="1758422" y="678427"/>
          <a:ext cx="4403074" cy="4403074"/>
        </a:xfrm>
        <a:prstGeom prst="blockArc">
          <a:avLst>
            <a:gd name="adj1" fmla="val 20520000"/>
            <a:gd name="adj2" fmla="val 3240000"/>
            <a:gd name="adj3" fmla="val 4636"/>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ECBF37-C0C8-4AF7-BE80-69DAA129A067}">
      <dsp:nvSpPr>
        <dsp:cNvPr id="0" name=""/>
        <dsp:cNvSpPr/>
      </dsp:nvSpPr>
      <dsp:spPr>
        <a:xfrm>
          <a:off x="1758422" y="678427"/>
          <a:ext cx="4403074" cy="4403074"/>
        </a:xfrm>
        <a:prstGeom prst="blockArc">
          <a:avLst>
            <a:gd name="adj1" fmla="val 16200000"/>
            <a:gd name="adj2" fmla="val 20520000"/>
            <a:gd name="adj3" fmla="val 4636"/>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54AD30-4439-4E19-A099-46B28F99E72F}">
      <dsp:nvSpPr>
        <dsp:cNvPr id="0" name=""/>
        <dsp:cNvSpPr/>
      </dsp:nvSpPr>
      <dsp:spPr>
        <a:xfrm>
          <a:off x="2941672" y="1876792"/>
          <a:ext cx="2036575" cy="20063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d-ID" sz="2000" b="1" kern="1200" dirty="0">
              <a:solidFill>
                <a:schemeClr val="tx1"/>
              </a:solidFill>
            </a:rPr>
            <a:t>Program dan Kegiatan Prioritas</a:t>
          </a:r>
        </a:p>
      </dsp:txBody>
      <dsp:txXfrm>
        <a:off x="3239922" y="2170614"/>
        <a:ext cx="1440075" cy="1418700"/>
      </dsp:txXfrm>
    </dsp:sp>
    <dsp:sp modelId="{3030EBCE-9FFA-4163-A746-67238E9B8414}">
      <dsp:nvSpPr>
        <dsp:cNvPr id="0" name=""/>
        <dsp:cNvSpPr/>
      </dsp:nvSpPr>
      <dsp:spPr>
        <a:xfrm>
          <a:off x="2955061" y="-106349"/>
          <a:ext cx="2009797" cy="167160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id-ID" sz="1800" b="0" kern="1200" dirty="0">
              <a:solidFill>
                <a:schemeClr val="tx1"/>
              </a:solidFill>
            </a:rPr>
            <a:t>Peningkatan pemerataan layanan pendidikan berkualitas</a:t>
          </a:r>
        </a:p>
      </dsp:txBody>
      <dsp:txXfrm>
        <a:off x="3249389" y="138452"/>
        <a:ext cx="1421141" cy="1182004"/>
      </dsp:txXfrm>
    </dsp:sp>
    <dsp:sp modelId="{2ED7C95F-6694-4C58-B459-8F8D8794A109}">
      <dsp:nvSpPr>
        <dsp:cNvPr id="0" name=""/>
        <dsp:cNvSpPr/>
      </dsp:nvSpPr>
      <dsp:spPr>
        <a:xfrm>
          <a:off x="5000319" y="1379616"/>
          <a:ext cx="2009797" cy="1671606"/>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id-ID" sz="1800" b="0" kern="1200" dirty="0">
              <a:solidFill>
                <a:schemeClr val="tx1"/>
              </a:solidFill>
            </a:rPr>
            <a:t>Peningkatan profuktivitas dan daya saing</a:t>
          </a:r>
        </a:p>
      </dsp:txBody>
      <dsp:txXfrm>
        <a:off x="5294647" y="1624417"/>
        <a:ext cx="1421141" cy="1182004"/>
      </dsp:txXfrm>
    </dsp:sp>
    <dsp:sp modelId="{B2689FE2-47BC-48A2-978E-EAB032529097}">
      <dsp:nvSpPr>
        <dsp:cNvPr id="0" name=""/>
        <dsp:cNvSpPr/>
      </dsp:nvSpPr>
      <dsp:spPr>
        <a:xfrm>
          <a:off x="4219100" y="3783961"/>
          <a:ext cx="2009797" cy="1671606"/>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id-ID" sz="1800" b="0" kern="1200" dirty="0">
              <a:solidFill>
                <a:schemeClr val="tx1"/>
              </a:solidFill>
            </a:rPr>
            <a:t>Revolusi mental dan pembinaan ideologi Pancasila</a:t>
          </a:r>
        </a:p>
      </dsp:txBody>
      <dsp:txXfrm>
        <a:off x="4513428" y="4028762"/>
        <a:ext cx="1421141" cy="1182004"/>
      </dsp:txXfrm>
    </dsp:sp>
    <dsp:sp modelId="{552EE206-8A74-4909-9229-96F27BE14FBF}">
      <dsp:nvSpPr>
        <dsp:cNvPr id="0" name=""/>
        <dsp:cNvSpPr/>
      </dsp:nvSpPr>
      <dsp:spPr>
        <a:xfrm>
          <a:off x="1691023" y="3783961"/>
          <a:ext cx="2009797" cy="1671606"/>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id-ID" sz="2400" b="0" kern="1200" dirty="0">
              <a:solidFill>
                <a:schemeClr val="tx1"/>
              </a:solidFill>
            </a:rPr>
            <a:t>Penguatan Moderasi Beragama</a:t>
          </a:r>
        </a:p>
      </dsp:txBody>
      <dsp:txXfrm>
        <a:off x="1985351" y="4028762"/>
        <a:ext cx="1421141" cy="1182004"/>
      </dsp:txXfrm>
    </dsp:sp>
    <dsp:sp modelId="{3D5F6882-F63F-4132-B837-6904998974EC}">
      <dsp:nvSpPr>
        <dsp:cNvPr id="0" name=""/>
        <dsp:cNvSpPr/>
      </dsp:nvSpPr>
      <dsp:spPr>
        <a:xfrm>
          <a:off x="873717" y="1323154"/>
          <a:ext cx="2081970" cy="1784530"/>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id-ID" sz="1800" b="0" kern="1200" dirty="0">
              <a:solidFill>
                <a:schemeClr val="tx1"/>
              </a:solidFill>
            </a:rPr>
            <a:t>Reformasi Birokrasi dan tata Kelola</a:t>
          </a:r>
        </a:p>
      </dsp:txBody>
      <dsp:txXfrm>
        <a:off x="1178614" y="1584492"/>
        <a:ext cx="1472176" cy="12618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41442" cy="345604"/>
          </a:xfrm>
          <a:prstGeom prst="rect">
            <a:avLst/>
          </a:prstGeom>
        </p:spPr>
        <p:txBody>
          <a:bodyPr vert="horz" lIns="96606" tIns="48303" rIns="96606" bIns="48303" rtlCol="0"/>
          <a:lstStyle>
            <a:lvl1pPr algn="l">
              <a:defRPr sz="1300"/>
            </a:lvl1pPr>
          </a:lstStyle>
          <a:p>
            <a:endParaRPr lang="id-ID"/>
          </a:p>
        </p:txBody>
      </p:sp>
      <p:sp>
        <p:nvSpPr>
          <p:cNvPr id="3" name="Date Placeholder 2"/>
          <p:cNvSpPr>
            <a:spLocks noGrp="1"/>
          </p:cNvSpPr>
          <p:nvPr>
            <p:ph type="dt" idx="1"/>
          </p:nvPr>
        </p:nvSpPr>
        <p:spPr>
          <a:xfrm>
            <a:off x="5674952" y="1"/>
            <a:ext cx="4341442" cy="345604"/>
          </a:xfrm>
          <a:prstGeom prst="rect">
            <a:avLst/>
          </a:prstGeom>
        </p:spPr>
        <p:txBody>
          <a:bodyPr vert="horz" lIns="96606" tIns="48303" rIns="96606" bIns="48303" rtlCol="0"/>
          <a:lstStyle>
            <a:lvl1pPr algn="r">
              <a:defRPr sz="1300"/>
            </a:lvl1pPr>
          </a:lstStyle>
          <a:p>
            <a:fld id="{723CA328-3108-4AAD-B4E7-EF9F0E1BF49F}" type="datetimeFigureOut">
              <a:rPr lang="id-ID" smtClean="0"/>
              <a:t>25/11/2022</a:t>
            </a:fld>
            <a:endParaRPr lang="id-ID"/>
          </a:p>
        </p:txBody>
      </p:sp>
      <p:sp>
        <p:nvSpPr>
          <p:cNvPr id="4" name="Slide Image Placeholder 3"/>
          <p:cNvSpPr>
            <a:spLocks noGrp="1" noRot="1" noChangeAspect="1"/>
          </p:cNvSpPr>
          <p:nvPr>
            <p:ph type="sldImg" idx="2"/>
          </p:nvPr>
        </p:nvSpPr>
        <p:spPr>
          <a:xfrm>
            <a:off x="2941638" y="860425"/>
            <a:ext cx="4135437" cy="2325688"/>
          </a:xfrm>
          <a:prstGeom prst="rect">
            <a:avLst/>
          </a:prstGeom>
          <a:noFill/>
          <a:ln w="12700">
            <a:solidFill>
              <a:prstClr val="black"/>
            </a:solidFill>
          </a:ln>
        </p:spPr>
        <p:txBody>
          <a:bodyPr vert="horz" lIns="96606" tIns="48303" rIns="96606" bIns="48303" rtlCol="0" anchor="ctr"/>
          <a:lstStyle/>
          <a:p>
            <a:endParaRPr lang="id-ID"/>
          </a:p>
        </p:txBody>
      </p:sp>
      <p:sp>
        <p:nvSpPr>
          <p:cNvPr id="5" name="Notes Placeholder 4"/>
          <p:cNvSpPr>
            <a:spLocks noGrp="1"/>
          </p:cNvSpPr>
          <p:nvPr>
            <p:ph type="body" sz="quarter" idx="3"/>
          </p:nvPr>
        </p:nvSpPr>
        <p:spPr>
          <a:xfrm>
            <a:off x="1001872" y="3314928"/>
            <a:ext cx="8014970" cy="2712215"/>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6542560"/>
            <a:ext cx="4341442" cy="345603"/>
          </a:xfrm>
          <a:prstGeom prst="rect">
            <a:avLst/>
          </a:prstGeom>
        </p:spPr>
        <p:txBody>
          <a:bodyPr vert="horz" lIns="96606" tIns="48303" rIns="96606" bIns="48303" rtlCol="0" anchor="b"/>
          <a:lstStyle>
            <a:lvl1pPr algn="l">
              <a:defRPr sz="1300"/>
            </a:lvl1pPr>
          </a:lstStyle>
          <a:p>
            <a:endParaRPr lang="id-ID"/>
          </a:p>
        </p:txBody>
      </p:sp>
      <p:sp>
        <p:nvSpPr>
          <p:cNvPr id="7" name="Slide Number Placeholder 6"/>
          <p:cNvSpPr>
            <a:spLocks noGrp="1"/>
          </p:cNvSpPr>
          <p:nvPr>
            <p:ph type="sldNum" sz="quarter" idx="5"/>
          </p:nvPr>
        </p:nvSpPr>
        <p:spPr>
          <a:xfrm>
            <a:off x="5674952" y="6542560"/>
            <a:ext cx="4341442" cy="345603"/>
          </a:xfrm>
          <a:prstGeom prst="rect">
            <a:avLst/>
          </a:prstGeom>
        </p:spPr>
        <p:txBody>
          <a:bodyPr vert="horz" lIns="96606" tIns="48303" rIns="96606" bIns="48303" rtlCol="0" anchor="b"/>
          <a:lstStyle>
            <a:lvl1pPr algn="r">
              <a:defRPr sz="1300"/>
            </a:lvl1pPr>
          </a:lstStyle>
          <a:p>
            <a:fld id="{3F11DE2A-97D4-4F95-A607-6F6FE2498160}" type="slidenum">
              <a:rPr lang="id-ID" smtClean="0"/>
              <a:t>‹#›</a:t>
            </a:fld>
            <a:endParaRPr lang="id-ID"/>
          </a:p>
        </p:txBody>
      </p:sp>
    </p:spTree>
    <p:extLst>
      <p:ext uri="{BB962C8B-B14F-4D97-AF65-F5344CB8AC3E}">
        <p14:creationId xmlns:p14="http://schemas.microsoft.com/office/powerpoint/2010/main" val="283697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F6379F70-9961-4DA0-B903-0FC83D69595B}" type="slidenum">
              <a:rPr lang="id-ID" smtClean="0"/>
              <a:t>1</a:t>
            </a:fld>
            <a:endParaRPr lang="id-ID"/>
          </a:p>
        </p:txBody>
      </p:sp>
    </p:spTree>
    <p:extLst>
      <p:ext uri="{BB962C8B-B14F-4D97-AF65-F5344CB8AC3E}">
        <p14:creationId xmlns:p14="http://schemas.microsoft.com/office/powerpoint/2010/main" val="17137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60806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defTabSz="966064">
              <a:defRPr/>
            </a:pPr>
            <a:fld id="{CB1CA1A6-2747-4478-A9E4-3A6729BBAE64}" type="slidenum">
              <a:rPr lang="en-US">
                <a:solidFill>
                  <a:prstClr val="black"/>
                </a:solidFill>
                <a:latin typeface="Calibri"/>
              </a:rPr>
              <a:pPr defTabSz="966064">
                <a:defRPr/>
              </a:pPr>
              <a:t>26</a:t>
            </a:fld>
            <a:endParaRPr lang="en-US">
              <a:solidFill>
                <a:prstClr val="black"/>
              </a:solidFill>
              <a:latin typeface="Calibri"/>
            </a:endParaRPr>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id-ID"/>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Poin</a:t>
            </a:r>
            <a:r>
              <a:rPr lang="en-GB" dirty="0"/>
              <a:t> 7 </a:t>
            </a:r>
            <a:r>
              <a:rPr lang="en-GB" dirty="0" err="1"/>
              <a:t>ditambahkan</a:t>
            </a:r>
            <a:r>
              <a:rPr lang="en-GB" dirty="0"/>
              <a:t> </a:t>
            </a:r>
            <a:r>
              <a:rPr lang="en-GB" dirty="0" err="1"/>
              <a:t>ideologi</a:t>
            </a:r>
            <a:r>
              <a:rPr lang="en-GB" dirty="0"/>
              <a:t> </a:t>
            </a:r>
            <a:r>
              <a:rPr lang="en-GB" dirty="0" err="1"/>
              <a:t>dan</a:t>
            </a:r>
            <a:r>
              <a:rPr lang="en-GB" dirty="0"/>
              <a:t> </a:t>
            </a:r>
            <a:r>
              <a:rPr lang="en-GB" dirty="0" err="1"/>
              <a:t>konstitusi</a:t>
            </a:r>
            <a:endParaRPr lang="en-US" dirty="0"/>
          </a:p>
        </p:txBody>
      </p:sp>
      <p:sp>
        <p:nvSpPr>
          <p:cNvPr id="4" name="Slide Number Placeholder 3"/>
          <p:cNvSpPr>
            <a:spLocks noGrp="1"/>
          </p:cNvSpPr>
          <p:nvPr>
            <p:ph type="sldNum" sz="quarter" idx="10"/>
          </p:nvPr>
        </p:nvSpPr>
        <p:spPr/>
        <p:txBody>
          <a:bodyPr/>
          <a:lstStyle/>
          <a:p>
            <a:fld id="{FFCD5B91-3FAF-4B6F-B763-F0E4689B5A46}" type="slidenum">
              <a:rPr lang="id-ID" smtClean="0"/>
              <a:t>32</a:t>
            </a:fld>
            <a:endParaRPr lang="id-ID"/>
          </a:p>
        </p:txBody>
      </p:sp>
    </p:spTree>
    <p:extLst>
      <p:ext uri="{BB962C8B-B14F-4D97-AF65-F5344CB8AC3E}">
        <p14:creationId xmlns:p14="http://schemas.microsoft.com/office/powerpoint/2010/main" val="1132451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1024135" y="3370178"/>
            <a:ext cx="8193081" cy="2757533"/>
          </a:xfrm>
          <a:prstGeom prst="rect">
            <a:avLst/>
          </a:prstGeom>
          <a:noFill/>
          <a:ln>
            <a:noFill/>
          </a:ln>
        </p:spPr>
        <p:txBody>
          <a:bodyPr spcFirstLastPara="1" wrap="square" lIns="98426" tIns="49199" rIns="98426" bIns="49199" anchor="t" anchorCtr="0">
            <a:noAutofit/>
          </a:bodyPr>
          <a:lstStyle/>
          <a:p>
            <a:pPr>
              <a:buSzPts val="1400"/>
            </a:pPr>
            <a:endParaRPr/>
          </a:p>
        </p:txBody>
      </p:sp>
      <p:sp>
        <p:nvSpPr>
          <p:cNvPr id="190" name="Google Shape;190;p8:notes"/>
          <p:cNvSpPr>
            <a:spLocks noGrp="1" noRot="1" noChangeAspect="1"/>
          </p:cNvSpPr>
          <p:nvPr>
            <p:ph type="sldImg" idx="2"/>
          </p:nvPr>
        </p:nvSpPr>
        <p:spPr>
          <a:xfrm>
            <a:off x="3019425" y="874713"/>
            <a:ext cx="4203700" cy="23637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031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F5D2-2CBF-46F3-A44B-E6BBFBABD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DD64D9C1-5D0B-4F7C-BF80-3753023AEF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A53F9D37-226C-4442-8EDC-50CCE10F86AC}"/>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5" name="Footer Placeholder 4">
            <a:extLst>
              <a:ext uri="{FF2B5EF4-FFF2-40B4-BE49-F238E27FC236}">
                <a16:creationId xmlns:a16="http://schemas.microsoft.com/office/drawing/2014/main" id="{D80DB8E1-BC63-466F-B5E0-EB4A6F9B3673}"/>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F5D6E31-7337-415E-B0EF-0B4110EBC9E4}"/>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2720780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0232-FCDE-4173-B58F-0194EB2A1A70}"/>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E00C05A0-A999-4A33-BD8A-A0C3752E22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A7FA466-8B56-49BC-A05D-99195051157E}"/>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5" name="Footer Placeholder 4">
            <a:extLst>
              <a:ext uri="{FF2B5EF4-FFF2-40B4-BE49-F238E27FC236}">
                <a16:creationId xmlns:a16="http://schemas.microsoft.com/office/drawing/2014/main" id="{E0BF002A-B59D-4939-90E6-2E4B9ED47E83}"/>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5A27480F-5D9E-4C60-9371-82C7B12F2946}"/>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245273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3CD3F8-4995-4AB9-9526-8A16474C99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AE971E79-BAFE-4C31-8C52-25104504B6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413084E5-3815-402C-ABB2-2D5620CF6464}"/>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5" name="Footer Placeholder 4">
            <a:extLst>
              <a:ext uri="{FF2B5EF4-FFF2-40B4-BE49-F238E27FC236}">
                <a16:creationId xmlns:a16="http://schemas.microsoft.com/office/drawing/2014/main" id="{8115B52F-575E-4669-97C4-6FC2E7A79735}"/>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AC34152-D856-4D11-9FDA-EFAA2160547D}"/>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3444125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9_Images &amp; Contents Layout">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35A586F4-88B7-45EE-9708-47716F743070}"/>
              </a:ext>
            </a:extLst>
          </p:cNvPr>
          <p:cNvSpPr/>
          <p:nvPr userDrawn="1"/>
        </p:nvSpPr>
        <p:spPr>
          <a:xfrm flipV="1">
            <a:off x="152400" y="-1"/>
            <a:ext cx="6238876" cy="6848475"/>
          </a:xfrm>
          <a:custGeom>
            <a:avLst/>
            <a:gdLst>
              <a:gd name="connsiteX0" fmla="*/ 0 w 6238876"/>
              <a:gd name="connsiteY0" fmla="*/ 0 h 6858000"/>
              <a:gd name="connsiteX1" fmla="*/ 4819651 w 6238876"/>
              <a:gd name="connsiteY1" fmla="*/ 0 h 6858000"/>
              <a:gd name="connsiteX2" fmla="*/ 6238876 w 6238876"/>
              <a:gd name="connsiteY2" fmla="*/ 5229225 h 6858000"/>
              <a:gd name="connsiteX3" fmla="*/ 4819651 w 6238876"/>
              <a:gd name="connsiteY3" fmla="*/ 6858000 h 6858000"/>
              <a:gd name="connsiteX4" fmla="*/ 0 w 6238876"/>
              <a:gd name="connsiteY4" fmla="*/ 6858000 h 6858000"/>
              <a:gd name="connsiteX0" fmla="*/ 0 w 6238876"/>
              <a:gd name="connsiteY0" fmla="*/ 0 h 6858000"/>
              <a:gd name="connsiteX1" fmla="*/ 4819651 w 6238876"/>
              <a:gd name="connsiteY1" fmla="*/ 0 h 6858000"/>
              <a:gd name="connsiteX2" fmla="*/ 6238876 w 6238876"/>
              <a:gd name="connsiteY2" fmla="*/ 5229225 h 6858000"/>
              <a:gd name="connsiteX3" fmla="*/ 4819651 w 6238876"/>
              <a:gd name="connsiteY3" fmla="*/ 6858000 h 6858000"/>
              <a:gd name="connsiteX4" fmla="*/ 0 w 6238876"/>
              <a:gd name="connsiteY4" fmla="*/ 6858000 h 6858000"/>
              <a:gd name="connsiteX5" fmla="*/ 0 w 6238876"/>
              <a:gd name="connsiteY5" fmla="*/ 0 h 6858000"/>
              <a:gd name="connsiteX0" fmla="*/ 0 w 6238876"/>
              <a:gd name="connsiteY0" fmla="*/ 0 h 6858000"/>
              <a:gd name="connsiteX1" fmla="*/ 4819651 w 6238876"/>
              <a:gd name="connsiteY1" fmla="*/ 0 h 6858000"/>
              <a:gd name="connsiteX2" fmla="*/ 6238876 w 6238876"/>
              <a:gd name="connsiteY2" fmla="*/ 5229225 h 6858000"/>
              <a:gd name="connsiteX3" fmla="*/ 4819651 w 6238876"/>
              <a:gd name="connsiteY3" fmla="*/ 6858000 h 6858000"/>
              <a:gd name="connsiteX4" fmla="*/ 0 w 6238876"/>
              <a:gd name="connsiteY4" fmla="*/ 6858000 h 6858000"/>
              <a:gd name="connsiteX5" fmla="*/ 0 w 6238876"/>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8876" h="6858000">
                <a:moveTo>
                  <a:pt x="0" y="0"/>
                </a:moveTo>
                <a:lnTo>
                  <a:pt x="4819651" y="0"/>
                </a:lnTo>
                <a:cubicBezTo>
                  <a:pt x="4819651" y="1689100"/>
                  <a:pt x="5153027" y="4273550"/>
                  <a:pt x="6238876" y="5229225"/>
                </a:cubicBezTo>
                <a:cubicBezTo>
                  <a:pt x="5286376" y="5778500"/>
                  <a:pt x="4883152" y="6283325"/>
                  <a:pt x="4819651" y="6858000"/>
                </a:cubicBez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a:extLst>
              <a:ext uri="{FF2B5EF4-FFF2-40B4-BE49-F238E27FC236}">
                <a16:creationId xmlns:a16="http://schemas.microsoft.com/office/drawing/2014/main" id="{E34B3B3A-542A-46E1-A720-8928C9B91FC2}"/>
              </a:ext>
            </a:extLst>
          </p:cNvPr>
          <p:cNvCxnSpPr>
            <a:cxnSpLocks/>
          </p:cNvCxnSpPr>
          <p:nvPr userDrawn="1"/>
        </p:nvCxnSpPr>
        <p:spPr>
          <a:xfrm>
            <a:off x="6238876" y="1638302"/>
            <a:ext cx="595312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그림 개체 틀 15">
            <a:extLst>
              <a:ext uri="{FF2B5EF4-FFF2-40B4-BE49-F238E27FC236}">
                <a16:creationId xmlns:a16="http://schemas.microsoft.com/office/drawing/2014/main" id="{F31766EE-B13B-4F0C-AAE1-FB140846B864}"/>
              </a:ext>
            </a:extLst>
          </p:cNvPr>
          <p:cNvSpPr>
            <a:spLocks noGrp="1"/>
          </p:cNvSpPr>
          <p:nvPr>
            <p:ph type="pic" sz="quarter" idx="10" hasCustomPrompt="1"/>
          </p:nvPr>
        </p:nvSpPr>
        <p:spPr>
          <a:xfrm>
            <a:off x="0" y="0"/>
            <a:ext cx="6238876" cy="6858000"/>
          </a:xfrm>
          <a:custGeom>
            <a:avLst/>
            <a:gdLst>
              <a:gd name="connsiteX0" fmla="*/ 0 w 6238876"/>
              <a:gd name="connsiteY0" fmla="*/ 0 h 6858000"/>
              <a:gd name="connsiteX1" fmla="*/ 4819651 w 6238876"/>
              <a:gd name="connsiteY1" fmla="*/ 0 h 6858000"/>
              <a:gd name="connsiteX2" fmla="*/ 6238876 w 6238876"/>
              <a:gd name="connsiteY2" fmla="*/ 1628775 h 6858000"/>
              <a:gd name="connsiteX3" fmla="*/ 4819651 w 6238876"/>
              <a:gd name="connsiteY3" fmla="*/ 6858000 h 6858000"/>
              <a:gd name="connsiteX4" fmla="*/ 0 w 62388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6" h="6858000">
                <a:moveTo>
                  <a:pt x="0" y="0"/>
                </a:moveTo>
                <a:lnTo>
                  <a:pt x="4819651" y="0"/>
                </a:lnTo>
                <a:cubicBezTo>
                  <a:pt x="4845052" y="371475"/>
                  <a:pt x="5222876" y="1143000"/>
                  <a:pt x="6238876" y="1628775"/>
                </a:cubicBezTo>
                <a:cubicBezTo>
                  <a:pt x="5153027" y="2584450"/>
                  <a:pt x="4819651" y="5168900"/>
                  <a:pt x="4819651" y="6858000"/>
                </a:cubicBezTo>
                <a:lnTo>
                  <a:pt x="0" y="685800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7996530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2" name="Group 16"/>
          <p:cNvGrpSpPr>
            <a:grpSpLocks/>
          </p:cNvGrpSpPr>
          <p:nvPr userDrawn="1"/>
        </p:nvGrpSpPr>
        <p:grpSpPr bwMode="auto">
          <a:xfrm>
            <a:off x="0" y="1"/>
            <a:ext cx="12202584" cy="1071563"/>
            <a:chOff x="0" y="178189"/>
            <a:chExt cx="9152104" cy="1052158"/>
          </a:xfrm>
        </p:grpSpPr>
        <p:sp>
          <p:nvSpPr>
            <p:cNvPr id="3" name="Rectangle 2"/>
            <p:cNvSpPr/>
            <p:nvPr userDrawn="1"/>
          </p:nvSpPr>
          <p:spPr bwMode="auto">
            <a:xfrm>
              <a:off x="0" y="178189"/>
              <a:ext cx="1187472" cy="1050599"/>
            </a:xfrm>
            <a:prstGeom prst="rect">
              <a:avLst/>
            </a:prstGeom>
            <a:gradFill flip="none" rotWithShape="1">
              <a:gsLst>
                <a:gs pos="0">
                  <a:srgbClr val="00CC66">
                    <a:tint val="66000"/>
                    <a:satMod val="160000"/>
                  </a:srgbClr>
                </a:gs>
                <a:gs pos="50000">
                  <a:srgbClr val="00CC66">
                    <a:tint val="44500"/>
                    <a:satMod val="160000"/>
                  </a:srgbClr>
                </a:gs>
                <a:gs pos="100000">
                  <a:srgbClr val="00CC66">
                    <a:tint val="23500"/>
                    <a:satMod val="160000"/>
                  </a:srgbClr>
                </a:gs>
              </a:gsLst>
              <a:lin ang="10800000" scaled="1"/>
              <a:tileRect/>
            </a:gradFill>
            <a:ln w="9525">
              <a:noFill/>
              <a:miter lim="800000"/>
              <a:headEnd/>
              <a:tailEnd/>
            </a:ln>
            <a:effectLst/>
          </p:spPr>
          <p:txBody>
            <a:bodyPr anchor="ctr" anchorCtr="1"/>
            <a:lstStyle/>
            <a:p>
              <a:pPr algn="ctr">
                <a:defRPr/>
              </a:pPr>
              <a:endParaRPr lang="en-US" sz="3200" dirty="0">
                <a:solidFill>
                  <a:srgbClr val="990000"/>
                </a:solidFill>
                <a:effectLst>
                  <a:outerShdw blurRad="38100" dist="38100" dir="2700000" algn="tl">
                    <a:srgbClr val="000000"/>
                  </a:outerShdw>
                </a:effectLst>
                <a:latin typeface="Arial Rounded MT Bold" pitchFamily="34" charset="0"/>
              </a:endParaRPr>
            </a:p>
          </p:txBody>
        </p:sp>
        <p:pic>
          <p:nvPicPr>
            <p:cNvPr id="4" name="Picture 8" descr="E:\Logo\Logo depag dan ttd\logo_departemen_agama.png"/>
            <p:cNvPicPr>
              <a:picLocks noChangeAspect="1" noChangeArrowheads="1"/>
            </p:cNvPicPr>
            <p:nvPr userDrawn="1"/>
          </p:nvPicPr>
          <p:blipFill>
            <a:blip r:embed="rId2"/>
            <a:srcRect/>
            <a:stretch>
              <a:fillRect/>
            </a:stretch>
          </p:blipFill>
          <p:spPr bwMode="auto">
            <a:xfrm>
              <a:off x="165864" y="289124"/>
              <a:ext cx="852552" cy="817388"/>
            </a:xfrm>
            <a:prstGeom prst="rect">
              <a:avLst/>
            </a:prstGeom>
            <a:noFill/>
            <a:ln w="9525">
              <a:noFill/>
              <a:miter lim="800000"/>
              <a:headEnd/>
              <a:tailEnd/>
            </a:ln>
          </p:spPr>
        </p:pic>
        <p:sp>
          <p:nvSpPr>
            <p:cNvPr id="5" name="Rectangle 4"/>
            <p:cNvSpPr/>
            <p:nvPr userDrawn="1"/>
          </p:nvSpPr>
          <p:spPr bwMode="auto">
            <a:xfrm>
              <a:off x="1268436" y="179748"/>
              <a:ext cx="7883668" cy="1050599"/>
            </a:xfrm>
            <a:prstGeom prst="rect">
              <a:avLst/>
            </a:prstGeom>
            <a:gradFill flip="none" rotWithShape="1">
              <a:gsLst>
                <a:gs pos="0">
                  <a:srgbClr val="00CC66">
                    <a:tint val="66000"/>
                    <a:satMod val="160000"/>
                  </a:srgbClr>
                </a:gs>
                <a:gs pos="50000">
                  <a:srgbClr val="00CC66">
                    <a:tint val="44500"/>
                    <a:satMod val="160000"/>
                  </a:srgbClr>
                </a:gs>
                <a:gs pos="100000">
                  <a:srgbClr val="00CC66">
                    <a:tint val="23500"/>
                    <a:satMod val="160000"/>
                  </a:srgbClr>
                </a:gs>
              </a:gsLst>
              <a:lin ang="0" scaled="1"/>
              <a:tileRect/>
            </a:gradFill>
            <a:ln w="9525">
              <a:noFill/>
              <a:miter lim="800000"/>
              <a:headEnd/>
              <a:tailEnd/>
            </a:ln>
            <a:effectLst/>
          </p:spPr>
          <p:txBody>
            <a:bodyPr anchor="ctr" anchorCtr="1"/>
            <a:lstStyle/>
            <a:p>
              <a:pPr algn="ctr">
                <a:defRPr/>
              </a:pPr>
              <a:endParaRPr lang="en-US" sz="3200" dirty="0">
                <a:solidFill>
                  <a:srgbClr val="990000"/>
                </a:solidFill>
                <a:effectLst>
                  <a:outerShdw blurRad="38100" dist="38100" dir="2700000" algn="tl">
                    <a:srgbClr val="000000"/>
                  </a:outerShdw>
                </a:effectLst>
                <a:latin typeface="Arial Rounded MT Bold" pitchFamily="34" charset="0"/>
              </a:endParaRPr>
            </a:p>
          </p:txBody>
        </p:sp>
      </p:grpSp>
    </p:spTree>
    <p:extLst>
      <p:ext uri="{BB962C8B-B14F-4D97-AF65-F5344CB8AC3E}">
        <p14:creationId xmlns:p14="http://schemas.microsoft.com/office/powerpoint/2010/main" val="1633121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52" name="Rectangle 51"/>
          <p:cNvSpPr/>
          <p:nvPr userDrawn="1"/>
        </p:nvSpPr>
        <p:spPr>
          <a:xfrm>
            <a:off x="0" y="6578220"/>
            <a:ext cx="12192000" cy="279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AEA9D8-907B-4D17-9B61-F45853B07962}"/>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4" name="Teardrop 3">
            <a:extLst>
              <a:ext uri="{FF2B5EF4-FFF2-40B4-BE49-F238E27FC236}">
                <a16:creationId xmlns:a16="http://schemas.microsoft.com/office/drawing/2014/main" id="{182B3212-7A8E-41CF-8C8C-0AC47AFD092F}"/>
              </a:ext>
            </a:extLst>
          </p:cNvPr>
          <p:cNvSpPr>
            <a:spLocks noChangeAspect="1"/>
          </p:cNvSpPr>
          <p:nvPr userDrawn="1"/>
        </p:nvSpPr>
        <p:spPr>
          <a:xfrm rot="8138137">
            <a:off x="11518265" y="6226871"/>
            <a:ext cx="457200" cy="457200"/>
          </a:xfrm>
          <a:prstGeom prst="teardrop">
            <a:avLst>
              <a:gd name="adj" fmla="val 109416"/>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Graphic 6" descr="Shoe footprints">
            <a:extLst>
              <a:ext uri="{FF2B5EF4-FFF2-40B4-BE49-F238E27FC236}">
                <a16:creationId xmlns:a16="http://schemas.microsoft.com/office/drawing/2014/main" id="{A20BFD28-EB2A-4446-AF6D-2CE369E9729A}"/>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57B3BC58-8AFC-406D-95D8-36B0395403CC}"/>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9261051D-03A6-40F9-B921-2B3734B175B1}"/>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2188132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EBAD-745D-40EC-84CC-0C222DEC116F}"/>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D9C616F5-9D59-4F9B-AF6F-445680468F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6B536AAC-88B0-4CD5-8008-AC66A1552DBA}"/>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5" name="Footer Placeholder 4">
            <a:extLst>
              <a:ext uri="{FF2B5EF4-FFF2-40B4-BE49-F238E27FC236}">
                <a16:creationId xmlns:a16="http://schemas.microsoft.com/office/drawing/2014/main" id="{2DF95394-AD20-4A4F-954F-FB74B25F7F96}"/>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6594F07-BFE5-4CE4-BD98-498D95CF7639}"/>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729560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CCFC-986E-4394-9A30-19CFA9250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E6070E28-D946-413A-AE4A-154930672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2321D-9878-4EC2-B4FC-8F5014438BE3}"/>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5" name="Footer Placeholder 4">
            <a:extLst>
              <a:ext uri="{FF2B5EF4-FFF2-40B4-BE49-F238E27FC236}">
                <a16:creationId xmlns:a16="http://schemas.microsoft.com/office/drawing/2014/main" id="{642B4FE5-D33D-4CB9-9B13-ACA25742D73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1D0B4B9-D80D-471F-B294-3B009287EB9C}"/>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310246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4E04-5415-404E-A3E0-BD08265B380B}"/>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0AD2E198-328C-4D9C-BFF3-96075CDA2A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222BD0FC-41BE-46BF-9920-48651C76AB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D5F2BCA8-FFF3-4D86-A506-576410687CD3}"/>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6" name="Footer Placeholder 5">
            <a:extLst>
              <a:ext uri="{FF2B5EF4-FFF2-40B4-BE49-F238E27FC236}">
                <a16:creationId xmlns:a16="http://schemas.microsoft.com/office/drawing/2014/main" id="{5EDA85E4-5AA6-4344-B921-FD417DF3B2B7}"/>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8EC884E4-03E4-4F26-86A5-52E1472D8B48}"/>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4221382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BF0F-8CDB-45E6-B5E2-4A8A927A67AE}"/>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15AF2F6-1D11-4596-986A-6F23F6CEFE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36038-0E24-49B8-9E2D-F2BCCE242F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5000822F-2A02-4148-BF04-E8F806DC76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7B1314-D504-4E6B-BB5C-C1784F2457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C0987049-A051-460B-A1FF-486563FA74D8}"/>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8" name="Footer Placeholder 7">
            <a:extLst>
              <a:ext uri="{FF2B5EF4-FFF2-40B4-BE49-F238E27FC236}">
                <a16:creationId xmlns:a16="http://schemas.microsoft.com/office/drawing/2014/main" id="{079042A7-084D-4487-8062-8D11FBCE870D}"/>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EDEFAD69-FAAE-4717-B8F8-CE8D4FD36282}"/>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4271238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39E9-99D2-4774-9464-3C7CD03D2864}"/>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BD579F87-E960-40C1-BD4D-219D60FE950B}"/>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4" name="Footer Placeholder 3">
            <a:extLst>
              <a:ext uri="{FF2B5EF4-FFF2-40B4-BE49-F238E27FC236}">
                <a16:creationId xmlns:a16="http://schemas.microsoft.com/office/drawing/2014/main" id="{7536589F-DB2B-4C23-A657-D11FE6AF2E15}"/>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C9B1F560-96B8-4568-B4BE-9D60C966F3C6}"/>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140626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0D5A9A-1E90-44D8-A98C-1728F77D09CC}"/>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3" name="Footer Placeholder 2">
            <a:extLst>
              <a:ext uri="{FF2B5EF4-FFF2-40B4-BE49-F238E27FC236}">
                <a16:creationId xmlns:a16="http://schemas.microsoft.com/office/drawing/2014/main" id="{2EBC73A8-156E-4F5A-928E-84044B4EE1D4}"/>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D8F8D27C-0F97-4858-9BFD-159BF39E073D}"/>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147776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744EA-44A8-4F7B-AC86-CA7B17A4C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D32A05A7-EDAE-4C33-B2E9-368CCB7E4E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2A7F5A57-EECC-43A4-8C49-A87C638FA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42F4AF-F505-4399-95BB-4A6D1C51ACE7}"/>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6" name="Footer Placeholder 5">
            <a:extLst>
              <a:ext uri="{FF2B5EF4-FFF2-40B4-BE49-F238E27FC236}">
                <a16:creationId xmlns:a16="http://schemas.microsoft.com/office/drawing/2014/main" id="{D093CE86-5290-4451-98A8-7C27008CFA07}"/>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7C2F8C11-1251-43E3-97F8-FA3D9C148B37}"/>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1223965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48E91-D23E-4710-9B0B-701DA3684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27E1E74C-8FE1-4A60-AA06-5947639832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1CA3B8D7-7706-4CD9-BD6C-26022504F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79EAC-8F99-4EFC-95E6-69BD801F7417}"/>
              </a:ext>
            </a:extLst>
          </p:cNvPr>
          <p:cNvSpPr>
            <a:spLocks noGrp="1"/>
          </p:cNvSpPr>
          <p:nvPr>
            <p:ph type="dt" sz="half" idx="10"/>
          </p:nvPr>
        </p:nvSpPr>
        <p:spPr/>
        <p:txBody>
          <a:bodyPr/>
          <a:lstStyle/>
          <a:p>
            <a:fld id="{B8C5C436-508A-4C64-AF38-5672E41713C6}" type="datetimeFigureOut">
              <a:rPr lang="id-ID" smtClean="0"/>
              <a:t>25/11/2022</a:t>
            </a:fld>
            <a:endParaRPr lang="id-ID"/>
          </a:p>
        </p:txBody>
      </p:sp>
      <p:sp>
        <p:nvSpPr>
          <p:cNvPr id="6" name="Footer Placeholder 5">
            <a:extLst>
              <a:ext uri="{FF2B5EF4-FFF2-40B4-BE49-F238E27FC236}">
                <a16:creationId xmlns:a16="http://schemas.microsoft.com/office/drawing/2014/main" id="{091F6DDF-B1CA-424D-B778-5A257DC0AB4D}"/>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A46B3AE2-BACF-4BF6-8824-06A195F38A52}"/>
              </a:ext>
            </a:extLst>
          </p:cNvPr>
          <p:cNvSpPr>
            <a:spLocks noGrp="1"/>
          </p:cNvSpPr>
          <p:nvPr>
            <p:ph type="sldNum" sz="quarter" idx="12"/>
          </p:nvPr>
        </p:nvSpPr>
        <p:spPr/>
        <p:txBody>
          <a:bodyPr/>
          <a:lstStyle/>
          <a:p>
            <a:fld id="{BFDF808B-A4E4-414F-AC37-E2EB239B3A9B}" type="slidenum">
              <a:rPr lang="id-ID" smtClean="0"/>
              <a:t>‹#›</a:t>
            </a:fld>
            <a:endParaRPr lang="id-ID"/>
          </a:p>
        </p:txBody>
      </p:sp>
    </p:spTree>
    <p:extLst>
      <p:ext uri="{BB962C8B-B14F-4D97-AF65-F5344CB8AC3E}">
        <p14:creationId xmlns:p14="http://schemas.microsoft.com/office/powerpoint/2010/main" val="167786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0F8A4-D965-4295-A61D-3F7482D58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06E343E2-FD7E-441D-BFCD-0A3782CB81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906B453-55F8-4E71-9129-C8AC35A39E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5C436-508A-4C64-AF38-5672E41713C6}" type="datetimeFigureOut">
              <a:rPr lang="id-ID" smtClean="0"/>
              <a:t>25/11/2022</a:t>
            </a:fld>
            <a:endParaRPr lang="id-ID"/>
          </a:p>
        </p:txBody>
      </p:sp>
      <p:sp>
        <p:nvSpPr>
          <p:cNvPr id="5" name="Footer Placeholder 4">
            <a:extLst>
              <a:ext uri="{FF2B5EF4-FFF2-40B4-BE49-F238E27FC236}">
                <a16:creationId xmlns:a16="http://schemas.microsoft.com/office/drawing/2014/main" id="{53287344-55C3-4A68-955E-A709A288C3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C656A799-0809-442F-B9AD-6B01150F0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F808B-A4E4-414F-AC37-E2EB239B3A9B}" type="slidenum">
              <a:rPr lang="id-ID" smtClean="0"/>
              <a:t>‹#›</a:t>
            </a:fld>
            <a:endParaRPr lang="id-ID"/>
          </a:p>
        </p:txBody>
      </p:sp>
    </p:spTree>
    <p:extLst>
      <p:ext uri="{BB962C8B-B14F-4D97-AF65-F5344CB8AC3E}">
        <p14:creationId xmlns:p14="http://schemas.microsoft.com/office/powerpoint/2010/main" val="3894778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jp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38.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64.tiff"/><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svg"/><Relationship Id="rId3" Type="http://schemas.openxmlformats.org/officeDocument/2006/relationships/image" Target="../media/image68.png"/><Relationship Id="rId21" Type="http://schemas.openxmlformats.org/officeDocument/2006/relationships/image" Target="../media/image45.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image" Target="../media/image67.png"/><Relationship Id="rId16" Type="http://schemas.openxmlformats.org/officeDocument/2006/relationships/image" Target="../media/image81.svg"/><Relationship Id="rId2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7.sv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6.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svg"/><Relationship Id="rId22" Type="http://schemas.openxmlformats.org/officeDocument/2006/relationships/image" Target="../media/image46.sv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6" y="1401837"/>
            <a:ext cx="12087624" cy="445487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0529" y="223604"/>
            <a:ext cx="910935" cy="866300"/>
          </a:xfrm>
          <a:prstGeom prst="rect">
            <a:avLst/>
          </a:prstGeom>
        </p:spPr>
      </p:pic>
      <p:sp>
        <p:nvSpPr>
          <p:cNvPr id="4" name="TextBox 3"/>
          <p:cNvSpPr txBox="1"/>
          <p:nvPr/>
        </p:nvSpPr>
        <p:spPr>
          <a:xfrm>
            <a:off x="4496873" y="1219157"/>
            <a:ext cx="3198248" cy="707886"/>
          </a:xfrm>
          <a:prstGeom prst="rect">
            <a:avLst/>
          </a:prstGeom>
          <a:noFill/>
        </p:spPr>
        <p:txBody>
          <a:bodyPr wrap="none" rtlCol="0">
            <a:spAutoFit/>
          </a:bodyPr>
          <a:lstStyle/>
          <a:p>
            <a:pPr algn="ctr"/>
            <a:r>
              <a:rPr lang="en-US" sz="2000" b="1" dirty="0">
                <a:solidFill>
                  <a:schemeClr val="bg1"/>
                </a:solidFill>
                <a:effectLst>
                  <a:outerShdw blurRad="38100" dist="38100" dir="2700000" algn="tl">
                    <a:srgbClr val="000000">
                      <a:alpha val="43137"/>
                    </a:srgbClr>
                  </a:outerShdw>
                </a:effectLst>
                <a:ea typeface="Verdana" panose="020B0604030504040204" pitchFamily="34" charset="0"/>
              </a:rPr>
              <a:t>Program </a:t>
            </a:r>
            <a:r>
              <a:rPr lang="en-US" sz="2000" b="1" dirty="0" err="1">
                <a:solidFill>
                  <a:schemeClr val="bg1"/>
                </a:solidFill>
                <a:effectLst>
                  <a:outerShdw blurRad="38100" dist="38100" dir="2700000" algn="tl">
                    <a:srgbClr val="000000">
                      <a:alpha val="43137"/>
                    </a:srgbClr>
                  </a:outerShdw>
                </a:effectLst>
                <a:ea typeface="Verdana" panose="020B0604030504040204" pitchFamily="34" charset="0"/>
              </a:rPr>
              <a:t>Prioritas</a:t>
            </a:r>
            <a:endParaRPr lang="en-US" sz="2000" b="1" dirty="0">
              <a:solidFill>
                <a:schemeClr val="bg1"/>
              </a:solidFill>
              <a:effectLst>
                <a:outerShdw blurRad="38100" dist="38100" dir="2700000" algn="tl">
                  <a:srgbClr val="000000">
                    <a:alpha val="43137"/>
                  </a:srgbClr>
                </a:outerShdw>
              </a:effectLst>
              <a:ea typeface="Verdana" panose="020B0604030504040204" pitchFamily="34" charset="0"/>
            </a:endParaRPr>
          </a:p>
          <a:p>
            <a:pPr algn="ctr"/>
            <a:r>
              <a:rPr lang="en-US" sz="2000" b="1" dirty="0" err="1">
                <a:solidFill>
                  <a:schemeClr val="bg1"/>
                </a:solidFill>
                <a:effectLst>
                  <a:outerShdw blurRad="38100" dist="38100" dir="2700000" algn="tl">
                    <a:srgbClr val="000000">
                      <a:alpha val="43137"/>
                    </a:srgbClr>
                  </a:outerShdw>
                </a:effectLst>
                <a:ea typeface="Verdana" panose="020B0604030504040204" pitchFamily="34" charset="0"/>
              </a:rPr>
              <a:t>Kementerian</a:t>
            </a:r>
            <a:r>
              <a:rPr lang="en-US" sz="2000" b="1" dirty="0">
                <a:solidFill>
                  <a:schemeClr val="bg1"/>
                </a:solidFill>
                <a:effectLst>
                  <a:outerShdw blurRad="38100" dist="38100" dir="2700000" algn="tl">
                    <a:srgbClr val="000000">
                      <a:alpha val="43137"/>
                    </a:srgbClr>
                  </a:outerShdw>
                </a:effectLst>
                <a:ea typeface="Verdana" panose="020B0604030504040204" pitchFamily="34" charset="0"/>
              </a:rPr>
              <a:t> Agama RI 2022</a:t>
            </a:r>
            <a:endParaRPr lang="id-ID" sz="2000" b="1" dirty="0">
              <a:solidFill>
                <a:schemeClr val="bg1"/>
              </a:solidFill>
              <a:effectLst>
                <a:outerShdw blurRad="38100" dist="38100" dir="2700000" algn="tl">
                  <a:srgbClr val="000000">
                    <a:alpha val="43137"/>
                  </a:srgbClr>
                </a:outerShdw>
              </a:effectLst>
              <a:ea typeface="Verdana" panose="020B0604030504040204" pitchFamily="34" charset="0"/>
            </a:endParaRPr>
          </a:p>
        </p:txBody>
      </p:sp>
      <p:sp>
        <p:nvSpPr>
          <p:cNvPr id="8" name="Rectangle 7"/>
          <p:cNvSpPr/>
          <p:nvPr/>
        </p:nvSpPr>
        <p:spPr>
          <a:xfrm>
            <a:off x="4311316" y="3629274"/>
            <a:ext cx="7880684" cy="3770263"/>
          </a:xfrm>
          <a:prstGeom prst="rect">
            <a:avLst/>
          </a:prstGeom>
          <a:noFill/>
        </p:spPr>
        <p:txBody>
          <a:bodyPr wrap="none" lIns="91440" tIns="45720" rIns="91440" bIns="45720">
            <a:spAutoFit/>
          </a:bodyPr>
          <a:lstStyle/>
          <a:p>
            <a:pPr algn="ctr"/>
            <a:r>
              <a:rPr lang="en-US" sz="23900" b="1" cap="none" spc="0" dirty="0">
                <a:ln w="10160">
                  <a:solidFill>
                    <a:schemeClr val="accent1">
                      <a:lumMod val="75000"/>
                    </a:schemeClr>
                  </a:solidFill>
                  <a:prstDash val="solid"/>
                </a:ln>
                <a:noFill/>
                <a:latin typeface="The Bold Font" pitchFamily="2" charset="0"/>
              </a:rPr>
              <a:t>2022</a:t>
            </a:r>
          </a:p>
        </p:txBody>
      </p:sp>
      <p:sp>
        <p:nvSpPr>
          <p:cNvPr id="11" name="Rectangle 10"/>
          <p:cNvSpPr/>
          <p:nvPr/>
        </p:nvSpPr>
        <p:spPr>
          <a:xfrm>
            <a:off x="3943813" y="2926228"/>
            <a:ext cx="7877478" cy="3770263"/>
          </a:xfrm>
          <a:prstGeom prst="rect">
            <a:avLst/>
          </a:prstGeom>
          <a:noFill/>
        </p:spPr>
        <p:txBody>
          <a:bodyPr wrap="none" lIns="91440" tIns="45720" rIns="91440" bIns="45720">
            <a:spAutoFit/>
          </a:bodyPr>
          <a:lstStyle/>
          <a:p>
            <a:pPr algn="ctr"/>
            <a:r>
              <a:rPr lang="en-US" sz="23900" b="1" cap="none" spc="0" dirty="0">
                <a:ln w="10160">
                  <a:solidFill>
                    <a:schemeClr val="tx1">
                      <a:lumMod val="85000"/>
                      <a:lumOff val="15000"/>
                    </a:schemeClr>
                  </a:solidFill>
                  <a:prstDash val="solid"/>
                </a:ln>
                <a:noFill/>
                <a:latin typeface="The Bold Font" pitchFamily="2" charset="0"/>
              </a:rPr>
              <a:t>2023</a:t>
            </a:r>
          </a:p>
        </p:txBody>
      </p:sp>
      <p:sp>
        <p:nvSpPr>
          <p:cNvPr id="12" name="TextBox 11"/>
          <p:cNvSpPr txBox="1"/>
          <p:nvPr/>
        </p:nvSpPr>
        <p:spPr>
          <a:xfrm>
            <a:off x="548018" y="4405453"/>
            <a:ext cx="10829632" cy="2062103"/>
          </a:xfrm>
          <a:prstGeom prst="rect">
            <a:avLst/>
          </a:prstGeom>
          <a:noFill/>
        </p:spPr>
        <p:txBody>
          <a:bodyPr wrap="none" rtlCol="0">
            <a:spAutoFit/>
          </a:bodyPr>
          <a:lstStyle/>
          <a:p>
            <a:pPr algn="ctr"/>
            <a:r>
              <a:rPr lang="id-ID" sz="3200" dirty="0">
                <a:solidFill>
                  <a:schemeClr val="bg1"/>
                </a:solidFill>
                <a:ea typeface="Verdana" panose="020B0604030504040204" pitchFamily="34" charset="0"/>
              </a:rPr>
              <a:t>Drs. MUFI IMRON ROSYADI,MEI</a:t>
            </a:r>
          </a:p>
          <a:p>
            <a:pPr algn="ctr"/>
            <a:r>
              <a:rPr lang="id-ID" sz="3200" dirty="0">
                <a:solidFill>
                  <a:schemeClr val="bg1"/>
                </a:solidFill>
                <a:ea typeface="Verdana" panose="020B0604030504040204" pitchFamily="34" charset="0"/>
              </a:rPr>
              <a:t>Kabid Penais Zawa Kanwil Kemenag Prov Jatim</a:t>
            </a:r>
          </a:p>
          <a:p>
            <a:pPr algn="ctr"/>
            <a:endParaRPr lang="id-ID" sz="3200" dirty="0">
              <a:solidFill>
                <a:schemeClr val="bg1"/>
              </a:solidFill>
              <a:ea typeface="Verdana" panose="020B0604030504040204" pitchFamily="34" charset="0"/>
            </a:endParaRPr>
          </a:p>
          <a:p>
            <a:pPr algn="ctr"/>
            <a:r>
              <a:rPr lang="id-ID" sz="3200" dirty="0">
                <a:solidFill>
                  <a:srgbClr val="FFFF00"/>
                </a:solidFill>
                <a:ea typeface="Verdana" panose="020B0604030504040204" pitchFamily="34" charset="0"/>
              </a:rPr>
              <a:t>Disampaikan di hotel Dafam fortune Jember, Jumat 26 Nof 2022</a:t>
            </a:r>
            <a:endParaRPr lang="en-US" sz="3200" dirty="0">
              <a:solidFill>
                <a:srgbClr val="FFFF00"/>
              </a:solidFill>
              <a:ea typeface="Verdana" panose="020B0604030504040204" pitchFamily="34" charset="0"/>
            </a:endParaRPr>
          </a:p>
        </p:txBody>
      </p:sp>
      <p:sp>
        <p:nvSpPr>
          <p:cNvPr id="10" name="TextBox 9"/>
          <p:cNvSpPr txBox="1"/>
          <p:nvPr/>
        </p:nvSpPr>
        <p:spPr>
          <a:xfrm>
            <a:off x="1378919" y="2109723"/>
            <a:ext cx="9167830" cy="2308324"/>
          </a:xfrm>
          <a:prstGeom prst="rect">
            <a:avLst/>
          </a:prstGeom>
          <a:noFill/>
        </p:spPr>
        <p:txBody>
          <a:bodyPr wrap="none" rtlCol="0">
            <a:spAutoFit/>
          </a:bodyPr>
          <a:lstStyle/>
          <a:p>
            <a:pPr algn="ctr"/>
            <a:r>
              <a:rPr lang="id-ID" sz="7200" b="1" dirty="0">
                <a:solidFill>
                  <a:srgbClr val="FFFF00"/>
                </a:solidFill>
                <a:ea typeface="Verdana" panose="020B0604030504040204" pitchFamily="34" charset="0"/>
              </a:rPr>
              <a:t>PENGUATAN </a:t>
            </a:r>
          </a:p>
          <a:p>
            <a:pPr algn="ctr"/>
            <a:r>
              <a:rPr lang="id-ID" sz="7200" b="1" dirty="0">
                <a:solidFill>
                  <a:srgbClr val="FFFF00"/>
                </a:solidFill>
                <a:ea typeface="Verdana" panose="020B0604030504040204" pitchFamily="34" charset="0"/>
              </a:rPr>
              <a:t>MODERA</a:t>
            </a:r>
            <a:r>
              <a:rPr lang="en-US" sz="7200" b="1" dirty="0">
                <a:solidFill>
                  <a:srgbClr val="FFFF00"/>
                </a:solidFill>
                <a:ea typeface="Verdana" panose="020B0604030504040204" pitchFamily="34" charset="0"/>
              </a:rPr>
              <a:t>SI BERAGAM</a:t>
            </a:r>
            <a:r>
              <a:rPr lang="id-ID" sz="7200" b="1" dirty="0">
                <a:solidFill>
                  <a:srgbClr val="FFFF00"/>
                </a:solidFill>
                <a:ea typeface="Verdana" panose="020B0604030504040204" pitchFamily="34" charset="0"/>
              </a:rPr>
              <a:t>A</a:t>
            </a:r>
          </a:p>
        </p:txBody>
      </p:sp>
      <p:sp>
        <p:nvSpPr>
          <p:cNvPr id="6" name="TextBox 5">
            <a:extLst>
              <a:ext uri="{FF2B5EF4-FFF2-40B4-BE49-F238E27FC236}">
                <a16:creationId xmlns:a16="http://schemas.microsoft.com/office/drawing/2014/main" id="{D0143FCD-6E58-46E5-8F9A-0A6E89ECC79D}"/>
              </a:ext>
            </a:extLst>
          </p:cNvPr>
          <p:cNvSpPr txBox="1"/>
          <p:nvPr/>
        </p:nvSpPr>
        <p:spPr>
          <a:xfrm>
            <a:off x="2" y="6550223"/>
            <a:ext cx="1223668" cy="307777"/>
          </a:xfrm>
          <a:prstGeom prst="rect">
            <a:avLst/>
          </a:prstGeom>
          <a:noFill/>
        </p:spPr>
        <p:txBody>
          <a:bodyPr wrap="none" rtlCol="0">
            <a:spAutoFit/>
          </a:bodyPr>
          <a:lstStyle/>
          <a:p>
            <a:r>
              <a:rPr lang="en-US" sz="1400" dirty="0">
                <a:solidFill>
                  <a:schemeClr val="accent6">
                    <a:lumMod val="40000"/>
                    <a:lumOff val="60000"/>
                  </a:schemeClr>
                </a:solidFill>
              </a:rPr>
              <a:t>Ver. 03/03/22 </a:t>
            </a:r>
            <a:endParaRPr lang="en-ID" sz="1400" dirty="0">
              <a:solidFill>
                <a:schemeClr val="accent6">
                  <a:lumMod val="40000"/>
                  <a:lumOff val="60000"/>
                </a:schemeClr>
              </a:solidFill>
            </a:endParaRPr>
          </a:p>
        </p:txBody>
      </p:sp>
    </p:spTree>
    <p:extLst>
      <p:ext uri="{BB962C8B-B14F-4D97-AF65-F5344CB8AC3E}">
        <p14:creationId xmlns:p14="http://schemas.microsoft.com/office/powerpoint/2010/main" val="3641423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AE719AC-83D4-41E2-880B-9BCE6D7FA7E0}"/>
              </a:ext>
            </a:extLst>
          </p:cNvPr>
          <p:cNvGraphicFramePr/>
          <p:nvPr/>
        </p:nvGraphicFramePr>
        <p:xfrm>
          <a:off x="640521" y="345954"/>
          <a:ext cx="4798171" cy="3892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92C0BA7-569B-4E29-A738-7F806EE09080}"/>
              </a:ext>
            </a:extLst>
          </p:cNvPr>
          <p:cNvSpPr txBox="1"/>
          <p:nvPr/>
        </p:nvSpPr>
        <p:spPr>
          <a:xfrm>
            <a:off x="5764695" y="3429000"/>
            <a:ext cx="5667514" cy="2860358"/>
          </a:xfrm>
          <a:prstGeom prst="flowChartAlternateProcess">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t>PPIM (2016) : Guru Pendidikan Agama Islam (PAI)</a:t>
            </a:r>
          </a:p>
          <a:p>
            <a:endParaRPr lang="en-US" dirty="0"/>
          </a:p>
          <a:p>
            <a:r>
              <a:rPr lang="en-US" dirty="0"/>
              <a:t> 81% guru PAI </a:t>
            </a:r>
            <a:r>
              <a:rPr lang="en-US" dirty="0" err="1"/>
              <a:t>tidak</a:t>
            </a:r>
            <a:r>
              <a:rPr lang="en-US" dirty="0"/>
              <a:t> </a:t>
            </a:r>
            <a:r>
              <a:rPr lang="en-US" dirty="0" err="1"/>
              <a:t>setuju</a:t>
            </a:r>
            <a:r>
              <a:rPr lang="en-US" dirty="0"/>
              <a:t> </a:t>
            </a:r>
            <a:r>
              <a:rPr lang="en-US" dirty="0" err="1"/>
              <a:t>untuk</a:t>
            </a:r>
            <a:r>
              <a:rPr lang="en-US" dirty="0"/>
              <a:t> </a:t>
            </a:r>
            <a:r>
              <a:rPr lang="en-US" dirty="0" err="1"/>
              <a:t>memberikan</a:t>
            </a:r>
            <a:r>
              <a:rPr lang="en-US" dirty="0"/>
              <a:t> </a:t>
            </a:r>
            <a:r>
              <a:rPr lang="en-US" dirty="0" err="1"/>
              <a:t>izin</a:t>
            </a:r>
            <a:r>
              <a:rPr lang="en-US" dirty="0"/>
              <a:t> </a:t>
            </a:r>
            <a:r>
              <a:rPr lang="en-US" dirty="0" err="1"/>
              <a:t>pendirian</a:t>
            </a:r>
            <a:r>
              <a:rPr lang="en-US" dirty="0"/>
              <a:t> </a:t>
            </a:r>
            <a:r>
              <a:rPr lang="en-US" dirty="0" err="1"/>
              <a:t>rumah</a:t>
            </a:r>
            <a:r>
              <a:rPr lang="en-US" dirty="0"/>
              <a:t> </a:t>
            </a:r>
            <a:r>
              <a:rPr lang="en-US" dirty="0" err="1"/>
              <a:t>ibadah</a:t>
            </a:r>
            <a:r>
              <a:rPr lang="en-US" dirty="0"/>
              <a:t> Agama lain di </a:t>
            </a:r>
            <a:r>
              <a:rPr lang="en-US" dirty="0" err="1"/>
              <a:t>wilayahnya</a:t>
            </a:r>
            <a:r>
              <a:rPr lang="en-US" dirty="0"/>
              <a:t>. </a:t>
            </a:r>
          </a:p>
          <a:p>
            <a:r>
              <a:rPr lang="en-US" dirty="0"/>
              <a:t>74% </a:t>
            </a:r>
            <a:r>
              <a:rPr lang="en-US" dirty="0" err="1"/>
              <a:t>mereka</a:t>
            </a:r>
            <a:r>
              <a:rPr lang="en-US" dirty="0"/>
              <a:t> </a:t>
            </a:r>
            <a:r>
              <a:rPr lang="en-US" dirty="0" err="1"/>
              <a:t>menolak</a:t>
            </a:r>
            <a:r>
              <a:rPr lang="en-US" dirty="0"/>
              <a:t> </a:t>
            </a:r>
            <a:r>
              <a:rPr lang="en-US" dirty="0" err="1"/>
              <a:t>memberikan</a:t>
            </a:r>
            <a:r>
              <a:rPr lang="en-US" dirty="0"/>
              <a:t> </a:t>
            </a:r>
            <a:r>
              <a:rPr lang="en-US" dirty="0" err="1"/>
              <a:t>ucapan</a:t>
            </a:r>
            <a:r>
              <a:rPr lang="en-US" dirty="0"/>
              <a:t> </a:t>
            </a:r>
            <a:r>
              <a:rPr lang="en-US" dirty="0" err="1"/>
              <a:t>selamat</a:t>
            </a:r>
            <a:r>
              <a:rPr lang="en-US" dirty="0"/>
              <a:t> </a:t>
            </a:r>
            <a:r>
              <a:rPr lang="en-US" dirty="0" err="1"/>
              <a:t>hari</a:t>
            </a:r>
            <a:r>
              <a:rPr lang="en-US" dirty="0"/>
              <a:t> </a:t>
            </a:r>
            <a:r>
              <a:rPr lang="en-US" dirty="0" err="1"/>
              <a:t>raya</a:t>
            </a:r>
            <a:r>
              <a:rPr lang="en-US" dirty="0"/>
              <a:t> </a:t>
            </a:r>
            <a:r>
              <a:rPr lang="en-US" dirty="0" err="1"/>
              <a:t>kepada</a:t>
            </a:r>
            <a:r>
              <a:rPr lang="en-US" dirty="0"/>
              <a:t> </a:t>
            </a:r>
            <a:r>
              <a:rPr lang="en-US" dirty="0" err="1"/>
              <a:t>penganut</a:t>
            </a:r>
            <a:r>
              <a:rPr lang="en-US" dirty="0"/>
              <a:t> agama lain. </a:t>
            </a:r>
          </a:p>
          <a:p>
            <a:r>
              <a:rPr lang="en-US" dirty="0"/>
              <a:t>80% </a:t>
            </a:r>
            <a:r>
              <a:rPr lang="en-US" dirty="0" err="1"/>
              <a:t>tidak</a:t>
            </a:r>
            <a:r>
              <a:rPr lang="en-US" dirty="0"/>
              <a:t> </a:t>
            </a:r>
            <a:r>
              <a:rPr lang="en-US" dirty="0" err="1"/>
              <a:t>bersedia</a:t>
            </a:r>
            <a:r>
              <a:rPr lang="en-US" dirty="0"/>
              <a:t> </a:t>
            </a:r>
            <a:r>
              <a:rPr lang="en-US" dirty="0" err="1"/>
              <a:t>jika</a:t>
            </a:r>
            <a:r>
              <a:rPr lang="en-US" dirty="0"/>
              <a:t> </a:t>
            </a:r>
            <a:r>
              <a:rPr lang="en-US" dirty="0" err="1"/>
              <a:t>diminta</a:t>
            </a:r>
            <a:r>
              <a:rPr lang="en-US" dirty="0"/>
              <a:t> </a:t>
            </a:r>
            <a:r>
              <a:rPr lang="en-US" dirty="0" err="1"/>
              <a:t>menampung</a:t>
            </a:r>
            <a:r>
              <a:rPr lang="en-US" dirty="0"/>
              <a:t> </a:t>
            </a:r>
            <a:r>
              <a:rPr lang="en-US" dirty="0" err="1"/>
              <a:t>penganut</a:t>
            </a:r>
            <a:r>
              <a:rPr lang="en-US" dirty="0"/>
              <a:t> </a:t>
            </a:r>
            <a:r>
              <a:rPr lang="en-US" dirty="0" err="1"/>
              <a:t>Syiah</a:t>
            </a:r>
            <a:r>
              <a:rPr lang="en-US" dirty="0"/>
              <a:t> dan </a:t>
            </a:r>
            <a:r>
              <a:rPr lang="en-US" dirty="0" err="1"/>
              <a:t>Ahmadiyah</a:t>
            </a:r>
            <a:r>
              <a:rPr lang="en-US" dirty="0"/>
              <a:t> yang </a:t>
            </a:r>
            <a:r>
              <a:rPr lang="en-US" dirty="0" err="1"/>
              <a:t>diusir</a:t>
            </a:r>
            <a:r>
              <a:rPr lang="en-US" dirty="0"/>
              <a:t> </a:t>
            </a:r>
            <a:r>
              <a:rPr lang="en-US" dirty="0" err="1"/>
              <a:t>dari</a:t>
            </a:r>
            <a:r>
              <a:rPr lang="en-US" dirty="0"/>
              <a:t> kampung </a:t>
            </a:r>
            <a:r>
              <a:rPr lang="en-US" dirty="0" err="1"/>
              <a:t>halamannya</a:t>
            </a:r>
            <a:r>
              <a:rPr lang="en-US" dirty="0"/>
              <a:t>. </a:t>
            </a:r>
          </a:p>
        </p:txBody>
      </p:sp>
    </p:spTree>
    <p:extLst>
      <p:ext uri="{BB962C8B-B14F-4D97-AF65-F5344CB8AC3E}">
        <p14:creationId xmlns:p14="http://schemas.microsoft.com/office/powerpoint/2010/main" val="3540526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C21DAE-7987-48B0-A56A-08AFAEFEF801}"/>
              </a:ext>
            </a:extLst>
          </p:cNvPr>
          <p:cNvSpPr txBox="1"/>
          <p:nvPr/>
        </p:nvSpPr>
        <p:spPr>
          <a:xfrm>
            <a:off x="800100" y="302359"/>
            <a:ext cx="10753725" cy="5262979"/>
          </a:xfrm>
          <a:prstGeom prst="rect">
            <a:avLst/>
          </a:prstGeom>
          <a:noFill/>
        </p:spPr>
        <p:txBody>
          <a:bodyPr wrap="square">
            <a:spAutoFit/>
          </a:bodyPr>
          <a:lstStyle/>
          <a:p>
            <a:r>
              <a:rPr lang="en-US" sz="2800" b="1" dirty="0"/>
              <a:t>PPIM (2018) : </a:t>
            </a:r>
            <a:r>
              <a:rPr lang="en-US" sz="2800" b="1" dirty="0" err="1"/>
              <a:t>Pelita</a:t>
            </a:r>
            <a:r>
              <a:rPr lang="en-US" sz="2800" b="1" dirty="0"/>
              <a:t> yang </a:t>
            </a:r>
            <a:r>
              <a:rPr lang="en-US" sz="2800" b="1" dirty="0" err="1"/>
              <a:t>Meredup</a:t>
            </a:r>
            <a:endParaRPr lang="en-US" sz="2800" b="1" dirty="0"/>
          </a:p>
          <a:p>
            <a:endParaRPr lang="en-US" sz="2800" b="1" dirty="0"/>
          </a:p>
          <a:p>
            <a:pPr marL="285750" indent="-285750">
              <a:buFont typeface="Arial" panose="020B0604020202020204" pitchFamily="34" charset="0"/>
              <a:buChar char="•"/>
            </a:pPr>
            <a:r>
              <a:rPr lang="en-US" sz="2800" dirty="0"/>
              <a:t>2</a:t>
            </a:r>
            <a:r>
              <a:rPr lang="id-ID" sz="2800" dirty="0"/>
              <a:t>.</a:t>
            </a:r>
            <a:r>
              <a:rPr lang="en-US" sz="2800" dirty="0"/>
              <a:t>237 Guru Muslim (TK/RA, SD/MI, SMP/MTs, SMA/MA) </a:t>
            </a:r>
          </a:p>
          <a:p>
            <a:pPr marL="285750" indent="-285750">
              <a:buFont typeface="Arial" panose="020B0604020202020204" pitchFamily="34" charset="0"/>
              <a:buChar char="•"/>
            </a:pPr>
            <a:r>
              <a:rPr lang="en-US" sz="2800" dirty="0"/>
              <a:t>21% </a:t>
            </a:r>
            <a:r>
              <a:rPr lang="en-US" sz="2800" dirty="0" err="1"/>
              <a:t>tidak</a:t>
            </a:r>
            <a:r>
              <a:rPr lang="en-US" sz="2800" dirty="0"/>
              <a:t> </a:t>
            </a:r>
            <a:r>
              <a:rPr lang="en-US" sz="2800" dirty="0" err="1"/>
              <a:t>setuju</a:t>
            </a:r>
            <a:r>
              <a:rPr lang="en-US" sz="2800" dirty="0"/>
              <a:t> </a:t>
            </a:r>
            <a:r>
              <a:rPr lang="en-US" sz="2800" dirty="0" err="1"/>
              <a:t>bahwa</a:t>
            </a:r>
            <a:r>
              <a:rPr lang="en-US" sz="2800" dirty="0"/>
              <a:t> </a:t>
            </a:r>
            <a:r>
              <a:rPr lang="en-US" sz="2800" dirty="0" err="1"/>
              <a:t>tetangga</a:t>
            </a:r>
            <a:r>
              <a:rPr lang="en-US" sz="2800" dirty="0"/>
              <a:t> yang </a:t>
            </a:r>
            <a:r>
              <a:rPr lang="en-US" sz="2800" dirty="0" err="1"/>
              <a:t>berbeda</a:t>
            </a:r>
            <a:r>
              <a:rPr lang="en-US" sz="2800" dirty="0"/>
              <a:t> agama </a:t>
            </a:r>
            <a:r>
              <a:rPr lang="en-US" sz="2800" dirty="0" err="1"/>
              <a:t>boleh</a:t>
            </a:r>
            <a:r>
              <a:rPr lang="en-US" sz="2800" dirty="0"/>
              <a:t> </a:t>
            </a:r>
            <a:r>
              <a:rPr lang="en-US" sz="2800" dirty="0" err="1"/>
              <a:t>mengadakan</a:t>
            </a:r>
            <a:r>
              <a:rPr lang="en-US" sz="2800" dirty="0"/>
              <a:t> acara </a:t>
            </a:r>
            <a:r>
              <a:rPr lang="en-US" sz="2800" dirty="0" err="1"/>
              <a:t>keagamaan</a:t>
            </a:r>
            <a:r>
              <a:rPr lang="en-US" sz="2800" dirty="0"/>
              <a:t> (</a:t>
            </a:r>
            <a:r>
              <a:rPr lang="en-US" sz="2800" dirty="0" err="1"/>
              <a:t>misal</a:t>
            </a:r>
            <a:r>
              <a:rPr lang="en-US" sz="2800" dirty="0"/>
              <a:t>: </a:t>
            </a:r>
            <a:r>
              <a:rPr lang="en-US" sz="2800" dirty="0" err="1"/>
              <a:t>Kebaktian</a:t>
            </a:r>
            <a:r>
              <a:rPr lang="en-US" sz="2800" dirty="0"/>
              <a:t> pada </a:t>
            </a:r>
            <a:r>
              <a:rPr lang="en-US" sz="2800" dirty="0" err="1"/>
              <a:t>pemeluk</a:t>
            </a:r>
            <a:r>
              <a:rPr lang="en-US" sz="2800" dirty="0"/>
              <a:t> Kristen, </a:t>
            </a:r>
            <a:r>
              <a:rPr lang="en-US" sz="2800" dirty="0" err="1"/>
              <a:t>atau</a:t>
            </a:r>
            <a:r>
              <a:rPr lang="en-US" sz="2800" dirty="0"/>
              <a:t> </a:t>
            </a:r>
            <a:r>
              <a:rPr lang="en-US" sz="2800" dirty="0" err="1"/>
              <a:t>Mesodan</a:t>
            </a:r>
            <a:r>
              <a:rPr lang="en-US" sz="2800" dirty="0"/>
              <a:t> </a:t>
            </a:r>
            <a:r>
              <a:rPr lang="en-US" sz="2800" dirty="0" err="1"/>
              <a:t>bagi</a:t>
            </a:r>
            <a:r>
              <a:rPr lang="en-US" sz="2800" dirty="0"/>
              <a:t> </a:t>
            </a:r>
            <a:r>
              <a:rPr lang="en-US" sz="2800" dirty="0" err="1"/>
              <a:t>pemeluk</a:t>
            </a:r>
            <a:r>
              <a:rPr lang="en-US" sz="2800" dirty="0"/>
              <a:t> Hindu) di </a:t>
            </a:r>
            <a:r>
              <a:rPr lang="en-US" sz="2800" dirty="0" err="1"/>
              <a:t>kediaman</a:t>
            </a:r>
            <a:r>
              <a:rPr lang="en-US" sz="2800" dirty="0"/>
              <a:t> </a:t>
            </a:r>
            <a:r>
              <a:rPr lang="en-US" sz="2800" dirty="0" err="1"/>
              <a:t>mereka</a:t>
            </a:r>
            <a:endParaRPr lang="en-US" sz="2800" dirty="0"/>
          </a:p>
          <a:p>
            <a:pPr marL="285750" indent="-285750">
              <a:buFont typeface="Arial" panose="020B0604020202020204" pitchFamily="34" charset="0"/>
              <a:buChar char="•"/>
            </a:pPr>
            <a:r>
              <a:rPr lang="en-US" sz="2800" dirty="0"/>
              <a:t>56% </a:t>
            </a:r>
            <a:r>
              <a:rPr lang="en-US" sz="2800" dirty="0" err="1"/>
              <a:t>tidak</a:t>
            </a:r>
            <a:r>
              <a:rPr lang="en-US" sz="2800" dirty="0"/>
              <a:t> </a:t>
            </a:r>
            <a:r>
              <a:rPr lang="en-US" sz="2800" dirty="0" err="1"/>
              <a:t>setuju</a:t>
            </a:r>
            <a:r>
              <a:rPr lang="en-US" sz="2800" dirty="0"/>
              <a:t> </a:t>
            </a:r>
            <a:r>
              <a:rPr lang="en-US" sz="2800" dirty="0" err="1"/>
              <a:t>bahwa</a:t>
            </a:r>
            <a:r>
              <a:rPr lang="en-US" sz="2800" dirty="0"/>
              <a:t> Non-Muslim </a:t>
            </a:r>
            <a:r>
              <a:rPr lang="en-US" sz="2800" dirty="0" err="1"/>
              <a:t>boleh</a:t>
            </a:r>
            <a:r>
              <a:rPr lang="en-US" sz="2800" dirty="0"/>
              <a:t> </a:t>
            </a:r>
            <a:r>
              <a:rPr lang="en-US" sz="2800" dirty="0" err="1"/>
              <a:t>mendirikan</a:t>
            </a:r>
            <a:r>
              <a:rPr lang="en-US" sz="2800" dirty="0"/>
              <a:t> </a:t>
            </a:r>
            <a:r>
              <a:rPr lang="en-US" sz="2800" dirty="0" err="1"/>
              <a:t>sekolah</a:t>
            </a:r>
            <a:r>
              <a:rPr lang="en-US" sz="2800" dirty="0"/>
              <a:t> </a:t>
            </a:r>
            <a:r>
              <a:rPr lang="en-US" sz="2800" dirty="0" err="1"/>
              <a:t>berbasis</a:t>
            </a:r>
            <a:r>
              <a:rPr lang="en-US" sz="2800" dirty="0"/>
              <a:t> agama di </a:t>
            </a:r>
            <a:r>
              <a:rPr lang="en-US" sz="2800" dirty="0" err="1"/>
              <a:t>sekitar</a:t>
            </a:r>
            <a:r>
              <a:rPr lang="en-US" sz="2800" dirty="0"/>
              <a:t> </a:t>
            </a:r>
            <a:r>
              <a:rPr lang="en-US" sz="2800" dirty="0" err="1"/>
              <a:t>mereka</a:t>
            </a:r>
            <a:endParaRPr lang="en-US" sz="2800" dirty="0"/>
          </a:p>
          <a:p>
            <a:pPr marL="285750" indent="-285750">
              <a:buFont typeface="Arial" panose="020B0604020202020204" pitchFamily="34" charset="0"/>
              <a:buChar char="•"/>
            </a:pPr>
            <a:r>
              <a:rPr lang="en-US" sz="2800" dirty="0"/>
              <a:t>29% </a:t>
            </a:r>
            <a:r>
              <a:rPr lang="en-US" sz="2800" dirty="0" err="1"/>
              <a:t>berkeinginan</a:t>
            </a:r>
            <a:r>
              <a:rPr lang="en-US" sz="2800" dirty="0"/>
              <a:t> </a:t>
            </a:r>
            <a:r>
              <a:rPr lang="en-US" sz="2800" dirty="0" err="1"/>
              <a:t>untuk</a:t>
            </a:r>
            <a:r>
              <a:rPr lang="en-US" sz="2800" dirty="0"/>
              <a:t> </a:t>
            </a:r>
            <a:r>
              <a:rPr lang="en-US" sz="2800" dirty="0" err="1"/>
              <a:t>menandatangani</a:t>
            </a:r>
            <a:r>
              <a:rPr lang="en-US" sz="2800" dirty="0"/>
              <a:t> </a:t>
            </a:r>
            <a:r>
              <a:rPr lang="en-US" sz="2800" dirty="0" err="1"/>
              <a:t>petisi</a:t>
            </a:r>
            <a:r>
              <a:rPr lang="en-US" sz="2800" dirty="0"/>
              <a:t> </a:t>
            </a:r>
            <a:r>
              <a:rPr lang="en-US" sz="2800" dirty="0" err="1"/>
              <a:t>menolak</a:t>
            </a:r>
            <a:r>
              <a:rPr lang="en-US" sz="2800" dirty="0"/>
              <a:t> </a:t>
            </a:r>
            <a:r>
              <a:rPr lang="en-US" sz="2800" dirty="0" err="1"/>
              <a:t>kepala</a:t>
            </a:r>
            <a:r>
              <a:rPr lang="en-US" sz="2800" dirty="0"/>
              <a:t> </a:t>
            </a:r>
            <a:r>
              <a:rPr lang="en-US" sz="2800" dirty="0" err="1"/>
              <a:t>dinas</a:t>
            </a:r>
            <a:r>
              <a:rPr lang="en-US" sz="2800" dirty="0"/>
              <a:t> </a:t>
            </a:r>
            <a:r>
              <a:rPr lang="en-US" sz="2800" dirty="0" err="1"/>
              <a:t>pendidikan</a:t>
            </a:r>
            <a:r>
              <a:rPr lang="en-US" sz="2800" dirty="0"/>
              <a:t> yang </a:t>
            </a:r>
            <a:r>
              <a:rPr lang="en-US" sz="2800" dirty="0" err="1"/>
              <a:t>berbeda</a:t>
            </a:r>
            <a:r>
              <a:rPr lang="en-US" sz="2800" dirty="0"/>
              <a:t> agama</a:t>
            </a:r>
          </a:p>
          <a:p>
            <a:pPr marL="285750" indent="-285750">
              <a:buFont typeface="Arial" panose="020B0604020202020204" pitchFamily="34" charset="0"/>
              <a:buChar char="•"/>
            </a:pPr>
            <a:r>
              <a:rPr lang="en-US" sz="2800" dirty="0" err="1"/>
              <a:t>tingkat</a:t>
            </a:r>
            <a:r>
              <a:rPr lang="en-US" sz="2800" dirty="0"/>
              <a:t> </a:t>
            </a:r>
            <a:r>
              <a:rPr lang="en-US" sz="2800" dirty="0" err="1"/>
              <a:t>intoleransi</a:t>
            </a:r>
            <a:r>
              <a:rPr lang="en-US" sz="2800" dirty="0"/>
              <a:t> guru </a:t>
            </a:r>
            <a:r>
              <a:rPr lang="en-US" sz="2800" dirty="0" err="1"/>
              <a:t>perempuan</a:t>
            </a:r>
            <a:r>
              <a:rPr lang="en-US" sz="2800" dirty="0"/>
              <a:t> </a:t>
            </a:r>
            <a:r>
              <a:rPr lang="en-US" sz="2800" dirty="0" err="1"/>
              <a:t>lebih</a:t>
            </a:r>
            <a:r>
              <a:rPr lang="en-US" sz="2800" dirty="0"/>
              <a:t> </a:t>
            </a:r>
            <a:r>
              <a:rPr lang="en-US" sz="2800" dirty="0" err="1"/>
              <a:t>tinggi</a:t>
            </a:r>
            <a:r>
              <a:rPr lang="en-US" sz="2800" dirty="0"/>
              <a:t> </a:t>
            </a:r>
            <a:r>
              <a:rPr lang="en-US" sz="2800" dirty="0" err="1"/>
              <a:t>daripada</a:t>
            </a:r>
            <a:r>
              <a:rPr lang="en-US" sz="2800" dirty="0"/>
              <a:t> guru </a:t>
            </a:r>
            <a:r>
              <a:rPr lang="en-US" sz="2800" dirty="0" err="1"/>
              <a:t>laki-laki</a:t>
            </a:r>
            <a:endParaRPr lang="en-US" sz="2800" dirty="0"/>
          </a:p>
          <a:p>
            <a:pPr marL="285750" indent="-285750">
              <a:buFont typeface="Arial" panose="020B0604020202020204" pitchFamily="34" charset="0"/>
              <a:buChar char="•"/>
            </a:pPr>
            <a:r>
              <a:rPr lang="en-US" sz="2800" dirty="0" err="1"/>
              <a:t>tingkat</a:t>
            </a:r>
            <a:r>
              <a:rPr lang="en-US" sz="2800" dirty="0"/>
              <a:t> </a:t>
            </a:r>
            <a:r>
              <a:rPr lang="en-US" sz="2800" dirty="0" err="1"/>
              <a:t>intoleransi</a:t>
            </a:r>
            <a:r>
              <a:rPr lang="en-US" sz="2800" dirty="0"/>
              <a:t> guru madrasah </a:t>
            </a:r>
            <a:r>
              <a:rPr lang="en-US" sz="2800" dirty="0" err="1"/>
              <a:t>lebih</a:t>
            </a:r>
            <a:r>
              <a:rPr lang="en-US" sz="2800" dirty="0"/>
              <a:t> </a:t>
            </a:r>
            <a:r>
              <a:rPr lang="en-US" sz="2800" dirty="0" err="1"/>
              <a:t>tinggi</a:t>
            </a:r>
            <a:r>
              <a:rPr lang="en-US" sz="2800" dirty="0"/>
              <a:t> </a:t>
            </a:r>
            <a:r>
              <a:rPr lang="en-US" sz="2800" dirty="0" err="1"/>
              <a:t>daripada</a:t>
            </a:r>
            <a:r>
              <a:rPr lang="en-US" sz="2800" dirty="0"/>
              <a:t> guru </a:t>
            </a:r>
            <a:r>
              <a:rPr lang="en-US" sz="2800" dirty="0" err="1"/>
              <a:t>sekolah</a:t>
            </a:r>
            <a:endParaRPr lang="en-US" sz="2800" dirty="0"/>
          </a:p>
        </p:txBody>
      </p:sp>
    </p:spTree>
    <p:extLst>
      <p:ext uri="{BB962C8B-B14F-4D97-AF65-F5344CB8AC3E}">
        <p14:creationId xmlns:p14="http://schemas.microsoft.com/office/powerpoint/2010/main" val="791585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14750"/>
          </a:xfrm>
        </p:spPr>
        <p:txBody>
          <a:bodyPr>
            <a:noAutofit/>
          </a:bodyPr>
          <a:lstStyle/>
          <a:p>
            <a:r>
              <a:rPr lang="en-US" sz="3600" b="1" dirty="0">
                <a:latin typeface="+mn-lt"/>
              </a:rPr>
              <a:t>Survey </a:t>
            </a:r>
            <a:r>
              <a:rPr lang="en-US" sz="3600" b="1" dirty="0" err="1">
                <a:latin typeface="+mn-lt"/>
              </a:rPr>
              <a:t>Khotbah</a:t>
            </a:r>
            <a:r>
              <a:rPr lang="en-US" sz="3600" b="1" dirty="0">
                <a:latin typeface="+mn-lt"/>
              </a:rPr>
              <a:t> Masjid Kementerian, BUMN dan Lembaga</a:t>
            </a:r>
            <a:r>
              <a:rPr lang="id-ID" sz="3600" b="1" dirty="0">
                <a:latin typeface="+mn-lt"/>
              </a:rPr>
              <a:t> </a:t>
            </a:r>
            <a:r>
              <a:rPr lang="en-US" sz="3600" b="1" dirty="0">
                <a:latin typeface="+mn-lt"/>
              </a:rPr>
              <a:t>P3M, 2017</a:t>
            </a:r>
          </a:p>
        </p:txBody>
      </p:sp>
      <p:sp>
        <p:nvSpPr>
          <p:cNvPr id="3" name="Content Placeholder 2"/>
          <p:cNvSpPr>
            <a:spLocks noGrp="1"/>
          </p:cNvSpPr>
          <p:nvPr>
            <p:ph idx="1"/>
          </p:nvPr>
        </p:nvSpPr>
        <p:spPr>
          <a:xfrm>
            <a:off x="907607" y="2071223"/>
            <a:ext cx="10446193" cy="4196227"/>
          </a:xfrm>
        </p:spPr>
        <p:txBody>
          <a:bodyPr>
            <a:normAutofit/>
          </a:bodyPr>
          <a:lstStyle/>
          <a:p>
            <a:r>
              <a:rPr lang="en-US" sz="3200" dirty="0"/>
              <a:t>Dari 100 Masjid yang </a:t>
            </a:r>
            <a:r>
              <a:rPr lang="en-US" sz="3200" dirty="0" err="1"/>
              <a:t>disurvey</a:t>
            </a:r>
            <a:r>
              <a:rPr lang="en-US" sz="3200" dirty="0"/>
              <a:t>, 41 masjid </a:t>
            </a:r>
            <a:r>
              <a:rPr lang="en-US" sz="3200" dirty="0" err="1"/>
              <a:t>tergolong</a:t>
            </a:r>
            <a:r>
              <a:rPr lang="en-US" sz="3200" dirty="0"/>
              <a:t> </a:t>
            </a:r>
            <a:r>
              <a:rPr lang="en-US" sz="3200" dirty="0" err="1"/>
              <a:t>radikal</a:t>
            </a:r>
            <a:r>
              <a:rPr lang="en-US" sz="3200" dirty="0"/>
              <a:t>.</a:t>
            </a:r>
          </a:p>
          <a:p>
            <a:r>
              <a:rPr lang="en-US" sz="3200" dirty="0"/>
              <a:t>Dari 41 masjid, 7 masjid </a:t>
            </a:r>
            <a:r>
              <a:rPr lang="en-US" sz="3200" dirty="0" err="1"/>
              <a:t>kategori</a:t>
            </a:r>
            <a:r>
              <a:rPr lang="en-US" sz="3200" dirty="0"/>
              <a:t> </a:t>
            </a:r>
            <a:r>
              <a:rPr lang="en-US" sz="3200" dirty="0" err="1"/>
              <a:t>Rendah</a:t>
            </a:r>
            <a:r>
              <a:rPr lang="en-US" sz="3200" dirty="0"/>
              <a:t>; 17  masjid </a:t>
            </a:r>
            <a:r>
              <a:rPr lang="en-US" sz="3200" dirty="0" err="1"/>
              <a:t>kategori</a:t>
            </a:r>
            <a:r>
              <a:rPr lang="en-US" sz="3200" dirty="0"/>
              <a:t> </a:t>
            </a:r>
            <a:r>
              <a:rPr lang="en-US" sz="3200" dirty="0" err="1"/>
              <a:t>Sedang</a:t>
            </a:r>
            <a:r>
              <a:rPr lang="en-US" sz="3200" dirty="0"/>
              <a:t>; </a:t>
            </a:r>
            <a:r>
              <a:rPr lang="en-US" sz="3200" dirty="0" err="1"/>
              <a:t>dan</a:t>
            </a:r>
            <a:r>
              <a:rPr lang="en-US" sz="3200" dirty="0"/>
              <a:t> 17  masjid </a:t>
            </a:r>
            <a:r>
              <a:rPr lang="en-US" sz="3200" dirty="0" err="1"/>
              <a:t>kategori</a:t>
            </a:r>
            <a:r>
              <a:rPr lang="en-US" sz="3200" dirty="0"/>
              <a:t> </a:t>
            </a:r>
            <a:r>
              <a:rPr lang="en-US" sz="3200" dirty="0" err="1"/>
              <a:t>Tinggi</a:t>
            </a:r>
            <a:r>
              <a:rPr lang="en-US" sz="3200" dirty="0"/>
              <a:t>.</a:t>
            </a:r>
          </a:p>
          <a:p>
            <a:r>
              <a:rPr lang="en-US" sz="3200" dirty="0" err="1"/>
              <a:t>Kategori</a:t>
            </a:r>
            <a:r>
              <a:rPr lang="en-US" sz="3200" dirty="0"/>
              <a:t> </a:t>
            </a:r>
            <a:r>
              <a:rPr lang="en-US" sz="3200" dirty="0" err="1"/>
              <a:t>Rendah</a:t>
            </a:r>
            <a:r>
              <a:rPr lang="en-US" sz="3200" dirty="0"/>
              <a:t>: </a:t>
            </a:r>
            <a:r>
              <a:rPr lang="en-US" sz="3200" dirty="0" err="1"/>
              <a:t>Memaklumi</a:t>
            </a:r>
            <a:r>
              <a:rPr lang="en-US" sz="3200" dirty="0"/>
              <a:t> </a:t>
            </a:r>
            <a:r>
              <a:rPr lang="en-US" sz="3200" dirty="0" err="1"/>
              <a:t>radikalisme</a:t>
            </a:r>
            <a:r>
              <a:rPr lang="en-US" sz="3200" dirty="0"/>
              <a:t>/</a:t>
            </a:r>
            <a:r>
              <a:rPr lang="en-US" sz="3200" dirty="0" err="1"/>
              <a:t>intoleransi</a:t>
            </a:r>
            <a:endParaRPr lang="en-US" sz="3200" dirty="0"/>
          </a:p>
          <a:p>
            <a:r>
              <a:rPr lang="en-US" sz="3200" dirty="0" err="1"/>
              <a:t>Kategori</a:t>
            </a:r>
            <a:r>
              <a:rPr lang="en-US" sz="3200" dirty="0"/>
              <a:t> </a:t>
            </a:r>
            <a:r>
              <a:rPr lang="en-US" sz="3200" dirty="0" err="1"/>
              <a:t>Sedang</a:t>
            </a:r>
            <a:r>
              <a:rPr lang="en-US" sz="3200" dirty="0"/>
              <a:t>: </a:t>
            </a:r>
            <a:r>
              <a:rPr lang="en-US" sz="3200" dirty="0" err="1"/>
              <a:t>Setuju</a:t>
            </a:r>
            <a:r>
              <a:rPr lang="en-US" sz="3200" dirty="0"/>
              <a:t> </a:t>
            </a:r>
            <a:r>
              <a:rPr lang="en-US" sz="3200" dirty="0" err="1"/>
              <a:t>terhadap</a:t>
            </a:r>
            <a:r>
              <a:rPr lang="en-US" sz="3200" dirty="0"/>
              <a:t> </a:t>
            </a:r>
            <a:r>
              <a:rPr lang="en-US" sz="3200" dirty="0" err="1"/>
              <a:t>tindakan</a:t>
            </a:r>
            <a:r>
              <a:rPr lang="en-US" sz="3200" dirty="0"/>
              <a:t> </a:t>
            </a:r>
            <a:r>
              <a:rPr lang="en-US" sz="3200" dirty="0" err="1"/>
              <a:t>Radikal</a:t>
            </a:r>
            <a:r>
              <a:rPr lang="en-US" sz="3200" dirty="0"/>
              <a:t> </a:t>
            </a:r>
            <a:r>
              <a:rPr lang="en-US" sz="3200" dirty="0" err="1"/>
              <a:t>dan</a:t>
            </a:r>
            <a:r>
              <a:rPr lang="en-US" sz="3200" dirty="0"/>
              <a:t> </a:t>
            </a:r>
            <a:r>
              <a:rPr lang="en-US" sz="3200" dirty="0" err="1"/>
              <a:t>intoleran</a:t>
            </a:r>
            <a:endParaRPr lang="en-US" sz="3200" dirty="0"/>
          </a:p>
          <a:p>
            <a:r>
              <a:rPr lang="en-US" sz="3200" dirty="0" err="1"/>
              <a:t>Katogori</a:t>
            </a:r>
            <a:r>
              <a:rPr lang="en-US" sz="3200" dirty="0"/>
              <a:t> </a:t>
            </a:r>
            <a:r>
              <a:rPr lang="en-US" sz="3200" dirty="0" err="1"/>
              <a:t>Tinggi</a:t>
            </a:r>
            <a:r>
              <a:rPr lang="en-US" sz="3200" dirty="0"/>
              <a:t>: </a:t>
            </a:r>
            <a:r>
              <a:rPr lang="en-US" sz="3200" dirty="0" err="1"/>
              <a:t>Memprovokasi</a:t>
            </a:r>
            <a:r>
              <a:rPr lang="en-US" sz="3200" dirty="0"/>
              <a:t> </a:t>
            </a:r>
            <a:r>
              <a:rPr lang="en-US" sz="3200" dirty="0" err="1"/>
              <a:t>umat</a:t>
            </a:r>
            <a:r>
              <a:rPr lang="en-US" sz="3200" dirty="0"/>
              <a:t> </a:t>
            </a:r>
            <a:r>
              <a:rPr lang="en-US" sz="3200" dirty="0" err="1"/>
              <a:t>untuk</a:t>
            </a:r>
            <a:r>
              <a:rPr lang="en-US" sz="3200" dirty="0"/>
              <a:t> </a:t>
            </a:r>
            <a:r>
              <a:rPr lang="en-US" sz="3200" dirty="0" err="1"/>
              <a:t>bersikap</a:t>
            </a:r>
            <a:r>
              <a:rPr lang="en-US" sz="3200" dirty="0"/>
              <a:t> </a:t>
            </a:r>
            <a:r>
              <a:rPr lang="en-US" sz="3200" dirty="0" err="1"/>
              <a:t>radikal</a:t>
            </a:r>
            <a:r>
              <a:rPr lang="en-US" sz="3200" dirty="0"/>
              <a:t>/</a:t>
            </a:r>
            <a:r>
              <a:rPr lang="en-US" sz="3200" dirty="0" err="1"/>
              <a:t>intoleran</a:t>
            </a:r>
            <a:endParaRPr lang="en-US" sz="3200" dirty="0"/>
          </a:p>
          <a:p>
            <a:endParaRPr lang="en-US" sz="3200" dirty="0"/>
          </a:p>
          <a:p>
            <a:endParaRPr lang="en-US" dirty="0"/>
          </a:p>
        </p:txBody>
      </p:sp>
    </p:spTree>
    <p:extLst>
      <p:ext uri="{BB962C8B-B14F-4D97-AF65-F5344CB8AC3E}">
        <p14:creationId xmlns:p14="http://schemas.microsoft.com/office/powerpoint/2010/main" val="25188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33B97-2042-4E75-8794-3B1A1E31BBB3}"/>
              </a:ext>
            </a:extLst>
          </p:cNvPr>
          <p:cNvSpPr>
            <a:spLocks noGrp="1"/>
          </p:cNvSpPr>
          <p:nvPr>
            <p:ph type="title"/>
          </p:nvPr>
        </p:nvSpPr>
        <p:spPr/>
        <p:txBody>
          <a:bodyPr/>
          <a:lstStyle/>
          <a:p>
            <a:r>
              <a:rPr lang="en-US" altLang="ko-KR" b="1" noProof="1">
                <a:solidFill>
                  <a:srgbClr val="FF0000"/>
                </a:solidFill>
                <a:latin typeface="Avenir Next LT Pro" panose="020B0504020202020204" pitchFamily="34" charset="0"/>
                <a:cs typeface="Arial" panose="020B0604020202020204" pitchFamily="34" charset="0"/>
              </a:rPr>
              <a:t>Tantangan</a:t>
            </a:r>
            <a:r>
              <a:rPr lang="id-ID" altLang="ko-KR" b="1" noProof="1">
                <a:solidFill>
                  <a:srgbClr val="FF0000"/>
                </a:solidFill>
                <a:latin typeface="Avenir Next LT Pro" panose="020B0504020202020204" pitchFamily="34" charset="0"/>
                <a:cs typeface="Arial" panose="020B0604020202020204" pitchFamily="34" charset="0"/>
              </a:rPr>
              <a:t> Beragama</a:t>
            </a:r>
            <a:r>
              <a:rPr lang="en-US" altLang="ko-KR" b="1" noProof="1">
                <a:solidFill>
                  <a:srgbClr val="FF0000"/>
                </a:solidFill>
                <a:latin typeface="Avenir Next LT Pro" panose="020B0504020202020204" pitchFamily="34" charset="0"/>
                <a:cs typeface="Arial" panose="020B0604020202020204" pitchFamily="34" charset="0"/>
              </a:rPr>
              <a:t> </a:t>
            </a:r>
            <a:br>
              <a:rPr lang="en-US" altLang="ko-KR" b="1" noProof="1">
                <a:solidFill>
                  <a:srgbClr val="FF0000"/>
                </a:solidFill>
                <a:latin typeface="Avenir Next LT Pro" panose="020B0504020202020204" pitchFamily="34" charset="0"/>
                <a:cs typeface="Arial" panose="020B0604020202020204" pitchFamily="34" charset="0"/>
              </a:rPr>
            </a:br>
            <a:endParaRPr lang="id-ID" dirty="0"/>
          </a:p>
        </p:txBody>
      </p:sp>
      <p:sp>
        <p:nvSpPr>
          <p:cNvPr id="3" name="Content Placeholder 2">
            <a:extLst>
              <a:ext uri="{FF2B5EF4-FFF2-40B4-BE49-F238E27FC236}">
                <a16:creationId xmlns:a16="http://schemas.microsoft.com/office/drawing/2014/main" id="{33BE3B46-104B-4C88-B7EC-32F0A0A7FCBC}"/>
              </a:ext>
            </a:extLst>
          </p:cNvPr>
          <p:cNvSpPr>
            <a:spLocks noGrp="1"/>
          </p:cNvSpPr>
          <p:nvPr>
            <p:ph idx="1"/>
          </p:nvPr>
        </p:nvSpPr>
        <p:spPr>
          <a:xfrm>
            <a:off x="900344" y="1488274"/>
            <a:ext cx="10515600" cy="4761606"/>
          </a:xfrm>
        </p:spPr>
        <p:txBody>
          <a:bodyPr>
            <a:normAutofit lnSpcReduction="10000"/>
          </a:bodyPr>
          <a:lstStyle/>
          <a:p>
            <a:r>
              <a:rPr lang="en-US" altLang="ko-KR" sz="3600" noProof="1">
                <a:latin typeface="Times New Roman" panose="02020603050405020304" pitchFamily="18" charset="0"/>
                <a:cs typeface="Times New Roman" panose="02020603050405020304" pitchFamily="18" charset="0"/>
              </a:rPr>
              <a:t>Berkembangnya cara pandang, sikap dan praktik beragama yang berlebihan (ekstrem), yang mengesampingkan martabat kemanusiaan</a:t>
            </a:r>
            <a:endParaRPr lang="id-ID" altLang="ko-KR" sz="3600" noProof="1">
              <a:latin typeface="Times New Roman" panose="02020603050405020304" pitchFamily="18" charset="0"/>
              <a:cs typeface="Times New Roman" panose="02020603050405020304" pitchFamily="18" charset="0"/>
            </a:endParaRPr>
          </a:p>
          <a:p>
            <a:r>
              <a:rPr lang="en-US" altLang="ko-KR" sz="3600" noProof="1">
                <a:latin typeface="Times New Roman" panose="02020603050405020304" pitchFamily="18" charset="0"/>
                <a:cs typeface="Times New Roman" panose="02020603050405020304" pitchFamily="18" charset="0"/>
              </a:rPr>
              <a:t>Berkembangnya klaim kebenaran subyektif dan pemaksaan kehendak atas tafsir agama serta pengaruh kepentingan ekonomi dan politik berpotensi memicu konflik</a:t>
            </a:r>
            <a:endParaRPr lang="id-ID" altLang="ko-KR" sz="3600" noProof="1">
              <a:latin typeface="Times New Roman" panose="02020603050405020304" pitchFamily="18" charset="0"/>
              <a:cs typeface="Times New Roman" panose="02020603050405020304" pitchFamily="18" charset="0"/>
            </a:endParaRPr>
          </a:p>
          <a:p>
            <a:r>
              <a:rPr lang="en-US" sz="3600" noProof="1">
                <a:latin typeface="Times New Roman" panose="02020603050405020304" pitchFamily="18" charset="0"/>
                <a:cs typeface="Times New Roman" panose="02020603050405020304" pitchFamily="18" charset="0"/>
              </a:rPr>
              <a:t>Berkembangnya semangat beragama yang tidak selaras dengan kecintaan berbangsa dalam bingkai NKRI</a:t>
            </a:r>
          </a:p>
          <a:p>
            <a:endParaRPr lang="en-US" altLang="ko-KR" b="1" i="1" noProof="1">
              <a:latin typeface="Avenir Next LT Pro" panose="020B0504020202020204" pitchFamily="34" charset="0"/>
              <a:cs typeface="Arial" panose="020B0604020202020204" pitchFamily="34" charset="0"/>
            </a:endParaRPr>
          </a:p>
          <a:p>
            <a:endParaRPr lang="en-US" altLang="ko-KR" b="1" i="1" noProof="1">
              <a:latin typeface="Avenir Next LT Pro" panose="020B0504020202020204" pitchFamily="34" charset="0"/>
              <a:cs typeface="Arial" panose="020B0604020202020204" pitchFamily="34" charset="0"/>
            </a:endParaRPr>
          </a:p>
          <a:p>
            <a:endParaRPr lang="id-ID" dirty="0"/>
          </a:p>
        </p:txBody>
      </p:sp>
    </p:spTree>
    <p:extLst>
      <p:ext uri="{BB962C8B-B14F-4D97-AF65-F5344CB8AC3E}">
        <p14:creationId xmlns:p14="http://schemas.microsoft.com/office/powerpoint/2010/main" val="182516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posing for the camera&#10;&#10;Description generated with very high confidence">
            <a:extLst>
              <a:ext uri="{FF2B5EF4-FFF2-40B4-BE49-F238E27FC236}">
                <a16:creationId xmlns:a16="http://schemas.microsoft.com/office/drawing/2014/main" id="{869D14A5-C265-44F9-BB35-5AEC480B513B}"/>
              </a:ext>
            </a:extLst>
          </p:cNvPr>
          <p:cNvPicPr>
            <a:picLocks noChangeAspect="1"/>
          </p:cNvPicPr>
          <p:nvPr/>
        </p:nvPicPr>
        <p:blipFill rotWithShape="1">
          <a:blip r:embed="rId2">
            <a:extLst>
              <a:ext uri="{28A0092B-C50C-407E-A947-70E740481C1C}">
                <a14:useLocalDpi xmlns:a14="http://schemas.microsoft.com/office/drawing/2010/main" val="0"/>
              </a:ext>
            </a:extLst>
          </a:blip>
          <a:srcRect r="12999" b="10156"/>
          <a:stretch/>
        </p:blipFill>
        <p:spPr>
          <a:xfrm>
            <a:off x="123661" y="2051000"/>
            <a:ext cx="6173746" cy="3586220"/>
          </a:xfrm>
          <a:prstGeom prst="rect">
            <a:avLst/>
          </a:prstGeom>
        </p:spPr>
      </p:pic>
      <p:sp>
        <p:nvSpPr>
          <p:cNvPr id="8" name="TextBox 7">
            <a:extLst>
              <a:ext uri="{FF2B5EF4-FFF2-40B4-BE49-F238E27FC236}">
                <a16:creationId xmlns:a16="http://schemas.microsoft.com/office/drawing/2014/main" id="{1A0F0CE2-EB52-48FE-878A-7543350A06D2}"/>
              </a:ext>
            </a:extLst>
          </p:cNvPr>
          <p:cNvSpPr txBox="1"/>
          <p:nvPr/>
        </p:nvSpPr>
        <p:spPr>
          <a:xfrm>
            <a:off x="123661" y="5676391"/>
            <a:ext cx="6559826" cy="40011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2000" b="1">
                <a:ln/>
                <a:solidFill>
                  <a:schemeClr val="accent3"/>
                </a:solidFill>
                <a:latin typeface="+mj-lt"/>
                <a:ea typeface="Kozuka Mincho Pro H" panose="02020A00000000000000" pitchFamily="18" charset="-128"/>
              </a:rPr>
              <a:t>Kisah pak Dita sekeluarga</a:t>
            </a:r>
            <a:endParaRPr lang="en-ID" sz="2000" b="1">
              <a:ln/>
              <a:solidFill>
                <a:schemeClr val="accent3"/>
              </a:solidFill>
              <a:latin typeface="+mj-lt"/>
              <a:ea typeface="Kozuka Mincho Pro H" panose="02020A00000000000000" pitchFamily="18" charset="-128"/>
            </a:endParaRPr>
          </a:p>
        </p:txBody>
      </p:sp>
      <p:pic>
        <p:nvPicPr>
          <p:cNvPr id="2" name="Picture 1" descr="A picture containing graphical user interface&#10;&#10;Description automatically generated">
            <a:extLst>
              <a:ext uri="{FF2B5EF4-FFF2-40B4-BE49-F238E27FC236}">
                <a16:creationId xmlns:a16="http://schemas.microsoft.com/office/drawing/2014/main" id="{966735F5-8F0C-4E04-AB26-C5559CE9C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87" y="1269544"/>
            <a:ext cx="5149132" cy="5149132"/>
          </a:xfrm>
          <a:prstGeom prst="rect">
            <a:avLst/>
          </a:prstGeom>
        </p:spPr>
      </p:pic>
      <p:sp>
        <p:nvSpPr>
          <p:cNvPr id="5" name="TextBox 4">
            <a:extLst>
              <a:ext uri="{FF2B5EF4-FFF2-40B4-BE49-F238E27FC236}">
                <a16:creationId xmlns:a16="http://schemas.microsoft.com/office/drawing/2014/main" id="{0C64904D-676C-473D-9372-6C81155E6A17}"/>
              </a:ext>
            </a:extLst>
          </p:cNvPr>
          <p:cNvSpPr txBox="1"/>
          <p:nvPr/>
        </p:nvSpPr>
        <p:spPr>
          <a:xfrm>
            <a:off x="276608" y="253881"/>
            <a:ext cx="61737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1">
                <a:ln>
                  <a:noFill/>
                </a:ln>
                <a:effectLst/>
                <a:uLnTx/>
                <a:uFillTx/>
                <a:latin typeface="Avenir Next LT Pro" panose="020B0504020202020204" pitchFamily="34" charset="0"/>
                <a:ea typeface="맑은 고딕" panose="020B0503020000020004" pitchFamily="34" charset="-127"/>
                <a:cs typeface="Arial" panose="020B0604020202020204" pitchFamily="34" charset="0"/>
              </a:rPr>
              <a:t>Berkembangnya cara pandang, sikap dan praktik beragama yang berlebihan (ekstrem), yang mengesampingkan martabat kemanusiaan</a:t>
            </a:r>
          </a:p>
        </p:txBody>
      </p:sp>
    </p:spTree>
    <p:extLst>
      <p:ext uri="{BB962C8B-B14F-4D97-AF65-F5344CB8AC3E}">
        <p14:creationId xmlns:p14="http://schemas.microsoft.com/office/powerpoint/2010/main" val="201006029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42EA9E54-C80B-4877-A20E-17EC0AFEE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44" y="227010"/>
            <a:ext cx="4948737" cy="642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screenshot of a person&#10;&#10;Description automatically generated">
            <a:extLst>
              <a:ext uri="{FF2B5EF4-FFF2-40B4-BE49-F238E27FC236}">
                <a16:creationId xmlns:a16="http://schemas.microsoft.com/office/drawing/2014/main" id="{2894C589-E9AD-480E-A362-A01DEC3E5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373" y="930302"/>
            <a:ext cx="6022980" cy="4997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0620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table, front, woman&#10;&#10;Description automatically generated">
            <a:extLst>
              <a:ext uri="{FF2B5EF4-FFF2-40B4-BE49-F238E27FC236}">
                <a16:creationId xmlns:a16="http://schemas.microsoft.com/office/drawing/2014/main" id="{59230C1B-3593-40EB-89BE-34B98A7D2D28}"/>
              </a:ext>
            </a:extLst>
          </p:cNvPr>
          <p:cNvPicPr>
            <a:picLocks noChangeAspect="1"/>
          </p:cNvPicPr>
          <p:nvPr/>
        </p:nvPicPr>
        <p:blipFill rotWithShape="1">
          <a:blip r:embed="rId2">
            <a:extLst>
              <a:ext uri="{28A0092B-C50C-407E-A947-70E740481C1C}">
                <a14:useLocalDpi xmlns:a14="http://schemas.microsoft.com/office/drawing/2010/main" val="0"/>
              </a:ext>
            </a:extLst>
          </a:blip>
          <a:srcRect l="9155" t="33643" r="5907" b="35659"/>
          <a:stretch/>
        </p:blipFill>
        <p:spPr>
          <a:xfrm>
            <a:off x="273766" y="250466"/>
            <a:ext cx="3519006" cy="2260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4">
            <a:extLst>
              <a:ext uri="{FF2B5EF4-FFF2-40B4-BE49-F238E27FC236}">
                <a16:creationId xmlns:a16="http://schemas.microsoft.com/office/drawing/2014/main" id="{E5581F50-BD9D-4EEC-9C9E-BCD644F8B3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20" r="19425" b="4"/>
          <a:stretch/>
        </p:blipFill>
        <p:spPr bwMode="auto">
          <a:xfrm>
            <a:off x="273766" y="2865360"/>
            <a:ext cx="2871723" cy="2994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Graphical user interface, text, application, chat or text message&#10;&#10;Description automatically generated">
            <a:extLst>
              <a:ext uri="{FF2B5EF4-FFF2-40B4-BE49-F238E27FC236}">
                <a16:creationId xmlns:a16="http://schemas.microsoft.com/office/drawing/2014/main" id="{5C38BFC2-FC68-4859-819F-BC93CA3A97F0}"/>
              </a:ext>
            </a:extLst>
          </p:cNvPr>
          <p:cNvPicPr>
            <a:picLocks noChangeAspect="1"/>
          </p:cNvPicPr>
          <p:nvPr/>
        </p:nvPicPr>
        <p:blipFill rotWithShape="1">
          <a:blip r:embed="rId4">
            <a:extLst>
              <a:ext uri="{28A0092B-C50C-407E-A947-70E740481C1C}">
                <a14:useLocalDpi xmlns:a14="http://schemas.microsoft.com/office/drawing/2010/main" val="0"/>
              </a:ext>
            </a:extLst>
          </a:blip>
          <a:srcRect t="5025" b="10649"/>
          <a:stretch/>
        </p:blipFill>
        <p:spPr>
          <a:xfrm>
            <a:off x="7696080" y="613657"/>
            <a:ext cx="4080742" cy="1534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group of people holding signs&#10;&#10;Description automatically generated with low confidence">
            <a:extLst>
              <a:ext uri="{FF2B5EF4-FFF2-40B4-BE49-F238E27FC236}">
                <a16:creationId xmlns:a16="http://schemas.microsoft.com/office/drawing/2014/main" id="{561BCF2A-4D7B-4987-97B5-EC2245FAF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102" y="227929"/>
            <a:ext cx="3136812" cy="23526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raphical user interface, text, application, email&#10;&#10;Description automatically generated">
            <a:extLst>
              <a:ext uri="{FF2B5EF4-FFF2-40B4-BE49-F238E27FC236}">
                <a16:creationId xmlns:a16="http://schemas.microsoft.com/office/drawing/2014/main" id="{5839326E-65F6-47E3-B519-6CB8182903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3749" y="2511452"/>
            <a:ext cx="4084485" cy="1819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close up of a sign&#10;&#10;Description generated with high confidence">
            <a:extLst>
              <a:ext uri="{FF2B5EF4-FFF2-40B4-BE49-F238E27FC236}">
                <a16:creationId xmlns:a16="http://schemas.microsoft.com/office/drawing/2014/main" id="{261F1F89-CD86-4153-97CD-65B45D0FF1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000">
            <a:off x="3416402" y="2945898"/>
            <a:ext cx="4492936" cy="3365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C0062BBC-D188-4207-8EF2-080DCCA54BCB}"/>
              </a:ext>
            </a:extLst>
          </p:cNvPr>
          <p:cNvSpPr txBox="1"/>
          <p:nvPr/>
        </p:nvSpPr>
        <p:spPr>
          <a:xfrm>
            <a:off x="8235911" y="4628579"/>
            <a:ext cx="3737983" cy="203132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b="1" i="1" u="none" strike="noStrike" kern="1200" cap="none" spc="0" normalizeH="0" baseline="0" noProof="1">
                <a:ln>
                  <a:noFill/>
                </a:ln>
                <a:effectLst/>
                <a:uLnTx/>
                <a:uFillTx/>
                <a:latin typeface="Avenir Next LT Pro" panose="020B0504020202020204" pitchFamily="34" charset="0"/>
                <a:ea typeface="맑은 고딕" panose="020B0503020000020004" pitchFamily="34" charset="-127"/>
                <a:cs typeface="Arial" panose="020B0604020202020204" pitchFamily="34" charset="0"/>
              </a:rPr>
              <a:t>Berkembangnya klaim kebenaran subyektif dan pemaksaan kehendak atas tafsir agama serta pengaruh kepentingan ekonomi dan politik berpotensi memicu konflik</a:t>
            </a:r>
          </a:p>
        </p:txBody>
      </p:sp>
    </p:spTree>
    <p:extLst>
      <p:ext uri="{BB962C8B-B14F-4D97-AF65-F5344CB8AC3E}">
        <p14:creationId xmlns:p14="http://schemas.microsoft.com/office/powerpoint/2010/main" val="1337271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ign in a field&#10;&#10;Description generated with very high confidence">
            <a:extLst>
              <a:ext uri="{FF2B5EF4-FFF2-40B4-BE49-F238E27FC236}">
                <a16:creationId xmlns:a16="http://schemas.microsoft.com/office/drawing/2014/main" id="{85324BA7-4E49-465F-B24E-525686E15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24" y="3532394"/>
            <a:ext cx="3882804" cy="2912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group of people standing in front of a crowd&#10;&#10;Description generated with very high confidence">
            <a:extLst>
              <a:ext uri="{FF2B5EF4-FFF2-40B4-BE49-F238E27FC236}">
                <a16:creationId xmlns:a16="http://schemas.microsoft.com/office/drawing/2014/main" id="{5765E698-4B61-49DC-B219-2BA434236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20" y="413503"/>
            <a:ext cx="3918829" cy="2842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379EA62C-06B7-406F-873E-7718A20C9614}"/>
              </a:ext>
            </a:extLst>
          </p:cNvPr>
          <p:cNvPicPr>
            <a:picLocks noChangeAspect="1"/>
          </p:cNvPicPr>
          <p:nvPr/>
        </p:nvPicPr>
        <p:blipFill rotWithShape="1">
          <a:blip r:embed="rId4"/>
          <a:srcRect l="3450" r="2" b="2"/>
          <a:stretch/>
        </p:blipFill>
        <p:spPr>
          <a:xfrm>
            <a:off x="8907088" y="413503"/>
            <a:ext cx="2824378" cy="293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Diagram&#10;&#10;Description automatically generated">
            <a:extLst>
              <a:ext uri="{FF2B5EF4-FFF2-40B4-BE49-F238E27FC236}">
                <a16:creationId xmlns:a16="http://schemas.microsoft.com/office/drawing/2014/main" id="{5859BC2A-7C78-480E-AE55-6AE81C8DF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6258" y="771157"/>
            <a:ext cx="2901895" cy="5164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icture containing text, tree, outdoor, sign&#10;&#10;Description automatically generated">
            <a:extLst>
              <a:ext uri="{FF2B5EF4-FFF2-40B4-BE49-F238E27FC236}">
                <a16:creationId xmlns:a16="http://schemas.microsoft.com/office/drawing/2014/main" id="{76137611-35AB-43EA-B94A-F4F56092F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4859" y="3668128"/>
            <a:ext cx="4027864" cy="2446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1964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food&#10;&#10;Description automatically generated">
            <a:extLst>
              <a:ext uri="{FF2B5EF4-FFF2-40B4-BE49-F238E27FC236}">
                <a16:creationId xmlns:a16="http://schemas.microsoft.com/office/drawing/2014/main" id="{6DB825EF-87B4-4FAB-B76D-D8515F970A4D}"/>
              </a:ext>
            </a:extLst>
          </p:cNvPr>
          <p:cNvPicPr>
            <a:picLocks noChangeAspect="1"/>
          </p:cNvPicPr>
          <p:nvPr/>
        </p:nvPicPr>
        <p:blipFill>
          <a:blip r:embed="rId2"/>
          <a:stretch>
            <a:fillRect/>
          </a:stretch>
        </p:blipFill>
        <p:spPr>
          <a:xfrm rot="-360000">
            <a:off x="906474" y="4590477"/>
            <a:ext cx="3689687" cy="2052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talking on a cell phone screen with text&#10;&#10;Description automatically generated">
            <a:extLst>
              <a:ext uri="{FF2B5EF4-FFF2-40B4-BE49-F238E27FC236}">
                <a16:creationId xmlns:a16="http://schemas.microsoft.com/office/drawing/2014/main" id="{C564691C-714D-49E3-8E26-314529C2AC46}"/>
              </a:ext>
            </a:extLst>
          </p:cNvPr>
          <p:cNvPicPr>
            <a:picLocks noChangeAspect="1"/>
          </p:cNvPicPr>
          <p:nvPr/>
        </p:nvPicPr>
        <p:blipFill>
          <a:blip r:embed="rId3"/>
          <a:stretch>
            <a:fillRect/>
          </a:stretch>
        </p:blipFill>
        <p:spPr>
          <a:xfrm>
            <a:off x="1119990" y="1845564"/>
            <a:ext cx="2874503" cy="28745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Graphical user interface, text, application, chat or text message&#10;&#10;Description automatically generated">
            <a:extLst>
              <a:ext uri="{FF2B5EF4-FFF2-40B4-BE49-F238E27FC236}">
                <a16:creationId xmlns:a16="http://schemas.microsoft.com/office/drawing/2014/main" id="{1FF0A62F-A45E-4CFD-837C-2A45F8040479}"/>
              </a:ext>
            </a:extLst>
          </p:cNvPr>
          <p:cNvPicPr>
            <a:picLocks noChangeAspect="1"/>
          </p:cNvPicPr>
          <p:nvPr/>
        </p:nvPicPr>
        <p:blipFill rotWithShape="1">
          <a:blip r:embed="rId4">
            <a:extLst>
              <a:ext uri="{28A0092B-C50C-407E-A947-70E740481C1C}">
                <a14:useLocalDpi xmlns:a14="http://schemas.microsoft.com/office/drawing/2010/main" val="0"/>
              </a:ext>
            </a:extLst>
          </a:blip>
          <a:srcRect t="6250" b="16250"/>
          <a:stretch/>
        </p:blipFill>
        <p:spPr>
          <a:xfrm rot="240000">
            <a:off x="4402710" y="421141"/>
            <a:ext cx="4183357" cy="4322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picture containing text, newspaper, sign&#10;&#10;Description automatically generated">
            <a:extLst>
              <a:ext uri="{FF2B5EF4-FFF2-40B4-BE49-F238E27FC236}">
                <a16:creationId xmlns:a16="http://schemas.microsoft.com/office/drawing/2014/main" id="{51792B42-0C11-4829-99C9-2802AEA8A6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0214" y="280499"/>
            <a:ext cx="3056063" cy="3056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D68DDD9-A40E-4D09-ACD5-7D3BC2C19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40000">
            <a:off x="4895821" y="4084624"/>
            <a:ext cx="3606995" cy="2535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descr="A person holding a sign&#10;&#10;Description automatically generated">
            <a:extLst>
              <a:ext uri="{FF2B5EF4-FFF2-40B4-BE49-F238E27FC236}">
                <a16:creationId xmlns:a16="http://schemas.microsoft.com/office/drawing/2014/main" id="{E534B9AB-F605-4EBA-9367-621AE5FC0066}"/>
              </a:ext>
            </a:extLst>
          </p:cNvPr>
          <p:cNvPicPr>
            <a:picLocks noChangeAspect="1"/>
          </p:cNvPicPr>
          <p:nvPr/>
        </p:nvPicPr>
        <p:blipFill>
          <a:blip r:embed="rId7"/>
          <a:stretch>
            <a:fillRect/>
          </a:stretch>
        </p:blipFill>
        <p:spPr>
          <a:xfrm rot="360000">
            <a:off x="8987923" y="3659150"/>
            <a:ext cx="2780638" cy="2780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684969D1-9E41-4441-AE20-BE0B2DE1F720}"/>
              </a:ext>
            </a:extLst>
          </p:cNvPr>
          <p:cNvSpPr txBox="1"/>
          <p:nvPr/>
        </p:nvSpPr>
        <p:spPr>
          <a:xfrm>
            <a:off x="189634" y="280497"/>
            <a:ext cx="4392890" cy="1323439"/>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1">
                <a:ln>
                  <a:noFill/>
                </a:ln>
                <a:effectLst/>
                <a:uLnTx/>
                <a:uFillTx/>
                <a:latin typeface="Avenir Next LT Pro" panose="020B0504020202020204" pitchFamily="34" charset="0"/>
                <a:ea typeface="+mn-ea"/>
                <a:cs typeface="Arial" panose="020B0604020202020204" pitchFamily="34" charset="0"/>
              </a:rPr>
              <a:t>Berkembangnya semangat beragama yang tidak selaras </a:t>
            </a:r>
            <a:br>
              <a:rPr kumimoji="0" lang="en-US" sz="2000" b="1" i="1" u="none" strike="noStrike" kern="1200" cap="none" spc="0" normalizeH="0" baseline="0" noProof="1">
                <a:ln>
                  <a:noFill/>
                </a:ln>
                <a:effectLst/>
                <a:uLnTx/>
                <a:uFillTx/>
                <a:latin typeface="Avenir Next LT Pro" panose="020B0504020202020204" pitchFamily="34" charset="0"/>
                <a:ea typeface="+mn-ea"/>
                <a:cs typeface="Arial" panose="020B0604020202020204" pitchFamily="34" charset="0"/>
              </a:rPr>
            </a:br>
            <a:r>
              <a:rPr kumimoji="0" lang="en-US" sz="2000" b="1" i="1" u="none" strike="noStrike" kern="1200" cap="none" spc="0" normalizeH="0" baseline="0" noProof="1">
                <a:ln>
                  <a:noFill/>
                </a:ln>
                <a:effectLst/>
                <a:uLnTx/>
                <a:uFillTx/>
                <a:latin typeface="Avenir Next LT Pro" panose="020B0504020202020204" pitchFamily="34" charset="0"/>
                <a:ea typeface="+mn-ea"/>
                <a:cs typeface="Arial" panose="020B0604020202020204" pitchFamily="34" charset="0"/>
              </a:rPr>
              <a:t>dengan kecintaan berbangsa </a:t>
            </a:r>
            <a:br>
              <a:rPr kumimoji="0" lang="en-US" sz="2000" b="1" i="1" u="none" strike="noStrike" kern="1200" cap="none" spc="0" normalizeH="0" baseline="0" noProof="1">
                <a:ln>
                  <a:noFill/>
                </a:ln>
                <a:effectLst/>
                <a:uLnTx/>
                <a:uFillTx/>
                <a:latin typeface="Avenir Next LT Pro" panose="020B0504020202020204" pitchFamily="34" charset="0"/>
                <a:ea typeface="+mn-ea"/>
                <a:cs typeface="Arial" panose="020B0604020202020204" pitchFamily="34" charset="0"/>
              </a:rPr>
            </a:br>
            <a:r>
              <a:rPr kumimoji="0" lang="en-US" sz="2000" b="1" i="1" u="none" strike="noStrike" kern="1200" cap="none" spc="0" normalizeH="0" baseline="0" noProof="1">
                <a:ln>
                  <a:noFill/>
                </a:ln>
                <a:effectLst/>
                <a:uLnTx/>
                <a:uFillTx/>
                <a:latin typeface="Avenir Next LT Pro" panose="020B0504020202020204" pitchFamily="34" charset="0"/>
                <a:ea typeface="+mn-ea"/>
                <a:cs typeface="Arial" panose="020B0604020202020204" pitchFamily="34" charset="0"/>
              </a:rPr>
              <a:t>dalam bingkai NKRI</a:t>
            </a:r>
          </a:p>
        </p:txBody>
      </p:sp>
    </p:spTree>
    <p:extLst>
      <p:ext uri="{BB962C8B-B14F-4D97-AF65-F5344CB8AC3E}">
        <p14:creationId xmlns:p14="http://schemas.microsoft.com/office/powerpoint/2010/main" val="2044862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49" y="114699"/>
            <a:ext cx="10078374" cy="799701"/>
          </a:xfrm>
        </p:spPr>
        <p:txBody>
          <a:bodyPr/>
          <a:lstStyle/>
          <a:p>
            <a:r>
              <a:rPr lang="en-US" b="1" dirty="0" err="1">
                <a:solidFill>
                  <a:schemeClr val="accent1"/>
                </a:solidFill>
              </a:rPr>
              <a:t>Aksi-aksi</a:t>
            </a:r>
            <a:r>
              <a:rPr lang="en-US" b="1" dirty="0">
                <a:solidFill>
                  <a:schemeClr val="accent1"/>
                </a:solidFill>
              </a:rPr>
              <a:t> </a:t>
            </a:r>
            <a:r>
              <a:rPr lang="en-US" b="1" dirty="0" err="1">
                <a:solidFill>
                  <a:schemeClr val="accent1"/>
                </a:solidFill>
              </a:rPr>
              <a:t>Terorisme</a:t>
            </a:r>
            <a:r>
              <a:rPr lang="en-US" b="1" dirty="0">
                <a:solidFill>
                  <a:schemeClr val="accent1"/>
                </a:solidFill>
              </a:rPr>
              <a:t> DI INDONESIA</a:t>
            </a:r>
            <a:endParaRPr lang="en-ID" b="1" dirty="0">
              <a:solidFill>
                <a:schemeClr val="accent1"/>
              </a:solidFill>
            </a:endParaRPr>
          </a:p>
        </p:txBody>
      </p:sp>
      <p:sp>
        <p:nvSpPr>
          <p:cNvPr id="3" name="Content Placeholder 2"/>
          <p:cNvSpPr>
            <a:spLocks noGrp="1"/>
          </p:cNvSpPr>
          <p:nvPr>
            <p:ph idx="1"/>
          </p:nvPr>
        </p:nvSpPr>
        <p:spPr>
          <a:xfrm>
            <a:off x="577049" y="1436561"/>
            <a:ext cx="11229605" cy="5184559"/>
          </a:xfrm>
        </p:spPr>
        <p:txBody>
          <a:bodyPr>
            <a:normAutofit/>
          </a:bodyPr>
          <a:lstStyle/>
          <a:p>
            <a:r>
              <a:rPr lang="en-US" sz="3200" dirty="0"/>
              <a:t>Masjid </a:t>
            </a:r>
            <a:r>
              <a:rPr lang="en-US" sz="3200" dirty="0" err="1"/>
              <a:t>Istiqlal</a:t>
            </a:r>
            <a:r>
              <a:rPr lang="en-US" sz="3200" dirty="0"/>
              <a:t> pada 1999,</a:t>
            </a:r>
            <a:endParaRPr lang="id-ID" sz="3200" dirty="0"/>
          </a:p>
          <a:p>
            <a:r>
              <a:rPr lang="en-US" sz="3200" dirty="0"/>
              <a:t>Bom Natal pada 25 </a:t>
            </a:r>
            <a:r>
              <a:rPr lang="en-US" sz="3200" dirty="0" err="1"/>
              <a:t>Desember</a:t>
            </a:r>
            <a:r>
              <a:rPr lang="en-US" sz="3200" dirty="0"/>
              <a:t> 2000, </a:t>
            </a:r>
            <a:endParaRPr lang="id-ID" sz="3200" dirty="0"/>
          </a:p>
          <a:p>
            <a:r>
              <a:rPr lang="en-US" sz="3200" dirty="0"/>
              <a:t>Bom Bali I pada12 </a:t>
            </a:r>
            <a:r>
              <a:rPr lang="en-US" sz="3200" dirty="0" err="1"/>
              <a:t>Oktober</a:t>
            </a:r>
            <a:r>
              <a:rPr lang="en-US" sz="3200" dirty="0"/>
              <a:t> 2002), </a:t>
            </a:r>
            <a:endParaRPr lang="id-ID" sz="3200" dirty="0"/>
          </a:p>
          <a:p>
            <a:r>
              <a:rPr lang="en-US" sz="3200" dirty="0" err="1"/>
              <a:t>Kedubes</a:t>
            </a:r>
            <a:r>
              <a:rPr lang="en-US" sz="3200" dirty="0"/>
              <a:t> Filipina di Jakarta pada 1 </a:t>
            </a:r>
            <a:r>
              <a:rPr lang="en-US" sz="3200" dirty="0" err="1"/>
              <a:t>Agustus</a:t>
            </a:r>
            <a:r>
              <a:rPr lang="en-US" sz="3200" dirty="0"/>
              <a:t> 2000, </a:t>
            </a:r>
            <a:endParaRPr lang="id-ID" sz="3200" dirty="0"/>
          </a:p>
          <a:p>
            <a:r>
              <a:rPr lang="en-US" sz="3200" dirty="0"/>
              <a:t>Gedung Bursa </a:t>
            </a:r>
            <a:r>
              <a:rPr lang="en-US" sz="3200" dirty="0" err="1"/>
              <a:t>Efek</a:t>
            </a:r>
            <a:r>
              <a:rPr lang="en-US" sz="3200" dirty="0"/>
              <a:t> Jakarta (BEJ) pada 13 September 2000, </a:t>
            </a:r>
            <a:endParaRPr lang="id-ID" sz="3200" dirty="0"/>
          </a:p>
          <a:p>
            <a:r>
              <a:rPr lang="en-US" sz="3200" dirty="0"/>
              <a:t>Plaza Atrium </a:t>
            </a:r>
            <a:r>
              <a:rPr lang="en-US" sz="3200" dirty="0" err="1"/>
              <a:t>Senen</a:t>
            </a:r>
            <a:r>
              <a:rPr lang="en-US" sz="3200" dirty="0"/>
              <a:t> pada 23 September 2001 (</a:t>
            </a:r>
            <a:r>
              <a:rPr lang="en-US" sz="3200" dirty="0" err="1"/>
              <a:t>meledak</a:t>
            </a:r>
            <a:r>
              <a:rPr lang="en-US" sz="3200" dirty="0"/>
              <a:t> premature), </a:t>
            </a:r>
            <a:endParaRPr lang="id-ID" sz="3200" dirty="0"/>
          </a:p>
          <a:p>
            <a:r>
              <a:rPr lang="en-US" sz="3200" dirty="0"/>
              <a:t>Hotel J.W. Marriott I pada 5 </a:t>
            </a:r>
            <a:r>
              <a:rPr lang="en-US" sz="3200" dirty="0" err="1"/>
              <a:t>Agustus</a:t>
            </a:r>
            <a:r>
              <a:rPr lang="en-US" sz="3200" dirty="0"/>
              <a:t> 2003, </a:t>
            </a:r>
            <a:endParaRPr lang="id-ID" sz="3200" dirty="0"/>
          </a:p>
          <a:p>
            <a:r>
              <a:rPr lang="en-US" sz="3200" dirty="0" err="1"/>
              <a:t>Kedutaan</a:t>
            </a:r>
            <a:r>
              <a:rPr lang="en-US" sz="3200" dirty="0"/>
              <a:t> Australia pada 9 September 2004, </a:t>
            </a:r>
            <a:endParaRPr lang="id-ID" sz="3200" dirty="0"/>
          </a:p>
        </p:txBody>
      </p:sp>
      <p:pic>
        <p:nvPicPr>
          <p:cNvPr id="4" name="Picture 3" descr="C:\Users\U S E R\Pictures\Siip\BOMM.jpg"/>
          <p:cNvPicPr>
            <a:picLocks noChangeAspect="1" noChangeArrowheads="1"/>
          </p:cNvPicPr>
          <p:nvPr/>
        </p:nvPicPr>
        <p:blipFill>
          <a:blip r:embed="rId2"/>
          <a:srcRect/>
          <a:stretch>
            <a:fillRect/>
          </a:stretch>
        </p:blipFill>
        <p:spPr bwMode="auto">
          <a:xfrm>
            <a:off x="9158514" y="236880"/>
            <a:ext cx="2833915" cy="1824155"/>
          </a:xfrm>
          <a:prstGeom prst="rect">
            <a:avLst/>
          </a:prstGeom>
          <a:ln>
            <a:noFill/>
          </a:ln>
          <a:effectLst>
            <a:softEdge rad="112500"/>
          </a:effectLst>
        </p:spPr>
      </p:pic>
    </p:spTree>
    <p:extLst>
      <p:ext uri="{BB962C8B-B14F-4D97-AF65-F5344CB8AC3E}">
        <p14:creationId xmlns:p14="http://schemas.microsoft.com/office/powerpoint/2010/main" val="4060710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photo, many, different, colorful&#10;&#10;Description automatically generated">
            <a:extLst>
              <a:ext uri="{FF2B5EF4-FFF2-40B4-BE49-F238E27FC236}">
                <a16:creationId xmlns:a16="http://schemas.microsoft.com/office/drawing/2014/main" id="{832777E7-4A64-4C3E-9190-13E73A10E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624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351" y="114699"/>
            <a:ext cx="9720072" cy="799701"/>
          </a:xfrm>
        </p:spPr>
        <p:txBody>
          <a:bodyPr/>
          <a:lstStyle/>
          <a:p>
            <a:r>
              <a:rPr lang="en-US" dirty="0" err="1">
                <a:solidFill>
                  <a:schemeClr val="accent1"/>
                </a:solidFill>
              </a:rPr>
              <a:t>Aksi-aksi</a:t>
            </a:r>
            <a:r>
              <a:rPr lang="en-US" dirty="0">
                <a:solidFill>
                  <a:schemeClr val="accent1"/>
                </a:solidFill>
              </a:rPr>
              <a:t> </a:t>
            </a:r>
            <a:r>
              <a:rPr lang="en-US" dirty="0" err="1">
                <a:solidFill>
                  <a:schemeClr val="accent1"/>
                </a:solidFill>
              </a:rPr>
              <a:t>Terorisme</a:t>
            </a:r>
            <a:r>
              <a:rPr lang="en-US" dirty="0">
                <a:solidFill>
                  <a:schemeClr val="accent1"/>
                </a:solidFill>
              </a:rPr>
              <a:t> DI INDONESIA</a:t>
            </a:r>
            <a:endParaRPr lang="en-ID" dirty="0">
              <a:solidFill>
                <a:schemeClr val="accent1"/>
              </a:solidFill>
            </a:endParaRPr>
          </a:p>
        </p:txBody>
      </p:sp>
      <p:sp>
        <p:nvSpPr>
          <p:cNvPr id="3" name="Content Placeholder 2"/>
          <p:cNvSpPr>
            <a:spLocks noGrp="1"/>
          </p:cNvSpPr>
          <p:nvPr>
            <p:ph idx="1"/>
          </p:nvPr>
        </p:nvSpPr>
        <p:spPr>
          <a:xfrm>
            <a:off x="678958" y="1036581"/>
            <a:ext cx="11313471" cy="6050132"/>
          </a:xfrm>
        </p:spPr>
        <p:txBody>
          <a:bodyPr>
            <a:normAutofit/>
          </a:bodyPr>
          <a:lstStyle/>
          <a:p>
            <a:r>
              <a:rPr lang="en-US" sz="3200" dirty="0"/>
              <a:t>Bom Bali II pada 2005, </a:t>
            </a:r>
          </a:p>
          <a:p>
            <a:r>
              <a:rPr lang="en-US" sz="3200" dirty="0"/>
              <a:t>Hotel Ritz Carlton dan J.W. Marriott II pada 2009, </a:t>
            </a:r>
            <a:endParaRPr lang="id-ID" sz="3200" dirty="0"/>
          </a:p>
          <a:p>
            <a:r>
              <a:rPr lang="en-US" sz="3200" dirty="0"/>
              <a:t>Masjid </a:t>
            </a:r>
            <a:r>
              <a:rPr lang="en-US" sz="3200" dirty="0" err="1"/>
              <a:t>Polres</a:t>
            </a:r>
            <a:r>
              <a:rPr lang="en-US" sz="3200" dirty="0"/>
              <a:t> Cirebon pada 2010, </a:t>
            </a:r>
            <a:endParaRPr lang="id-ID" sz="3200" dirty="0"/>
          </a:p>
          <a:p>
            <a:r>
              <a:rPr lang="en-US" sz="3200" dirty="0"/>
              <a:t>GBIS Solo pada 2011, </a:t>
            </a:r>
            <a:endParaRPr lang="id-ID" sz="3200" dirty="0"/>
          </a:p>
          <a:p>
            <a:r>
              <a:rPr lang="en-US" sz="3200" dirty="0"/>
              <a:t>Bom </a:t>
            </a:r>
            <a:r>
              <a:rPr lang="en-US" sz="3200" dirty="0" err="1"/>
              <a:t>Thamrin</a:t>
            </a:r>
            <a:r>
              <a:rPr lang="en-US" sz="3200" dirty="0"/>
              <a:t> 4 Jan 2016, </a:t>
            </a:r>
            <a:endParaRPr lang="id-ID" sz="3200" dirty="0"/>
          </a:p>
          <a:p>
            <a:r>
              <a:rPr lang="en-US" sz="3200" dirty="0"/>
              <a:t>Bom </a:t>
            </a:r>
            <a:r>
              <a:rPr lang="en-US" sz="3200" dirty="0" err="1"/>
              <a:t>Polres</a:t>
            </a:r>
            <a:r>
              <a:rPr lang="en-US" sz="3200" dirty="0"/>
              <a:t> Solo 5 </a:t>
            </a:r>
            <a:r>
              <a:rPr lang="en-US" sz="3200" dirty="0" err="1"/>
              <a:t>Juli</a:t>
            </a:r>
            <a:r>
              <a:rPr lang="en-US" sz="3200" dirty="0"/>
              <a:t> 2016, </a:t>
            </a:r>
            <a:endParaRPr lang="id-ID" sz="3200" dirty="0"/>
          </a:p>
          <a:p>
            <a:r>
              <a:rPr lang="en-US" sz="3200" dirty="0"/>
              <a:t>Bom Kampung </a:t>
            </a:r>
            <a:r>
              <a:rPr lang="en-US" sz="3200" dirty="0" err="1"/>
              <a:t>Melayu</a:t>
            </a:r>
            <a:r>
              <a:rPr lang="en-US" sz="3200" dirty="0"/>
              <a:t> 2017, </a:t>
            </a:r>
            <a:r>
              <a:rPr lang="en-US" sz="3200" dirty="0" err="1"/>
              <a:t>Penyeranag</a:t>
            </a:r>
            <a:r>
              <a:rPr lang="en-US" sz="3200" dirty="0"/>
              <a:t> Pos Jaga </a:t>
            </a:r>
            <a:r>
              <a:rPr lang="en-US" sz="3200" dirty="0" err="1"/>
              <a:t>Polres</a:t>
            </a:r>
            <a:r>
              <a:rPr lang="en-US" sz="3200" dirty="0"/>
              <a:t> </a:t>
            </a:r>
            <a:r>
              <a:rPr lang="en-US" sz="3200" dirty="0" err="1"/>
              <a:t>Sumut</a:t>
            </a:r>
            <a:r>
              <a:rPr lang="en-US" sz="3200" dirty="0"/>
              <a:t> 25 </a:t>
            </a:r>
            <a:r>
              <a:rPr lang="en-US" sz="3200" dirty="0" err="1"/>
              <a:t>Juni</a:t>
            </a:r>
            <a:r>
              <a:rPr lang="en-US" sz="3200" dirty="0"/>
              <a:t> 2017, </a:t>
            </a:r>
            <a:endParaRPr lang="id-ID" sz="3200" dirty="0"/>
          </a:p>
          <a:p>
            <a:r>
              <a:rPr lang="en-US" sz="3200" dirty="0"/>
              <a:t>Bom </a:t>
            </a:r>
            <a:r>
              <a:rPr lang="en-US" sz="3200" dirty="0" err="1"/>
              <a:t>tiga</a:t>
            </a:r>
            <a:r>
              <a:rPr lang="en-US" sz="3200" dirty="0"/>
              <a:t> </a:t>
            </a:r>
            <a:r>
              <a:rPr lang="en-US" sz="3200" dirty="0" err="1"/>
              <a:t>gereja</a:t>
            </a:r>
            <a:r>
              <a:rPr lang="en-US" sz="3200" dirty="0"/>
              <a:t> dan </a:t>
            </a:r>
            <a:r>
              <a:rPr lang="en-US" sz="3200" dirty="0" err="1"/>
              <a:t>Polres</a:t>
            </a:r>
            <a:r>
              <a:rPr lang="en-US" sz="3200" dirty="0"/>
              <a:t> Surabaya pada 2018, </a:t>
            </a:r>
            <a:endParaRPr lang="id-ID" sz="3200" dirty="0"/>
          </a:p>
          <a:p>
            <a:r>
              <a:rPr lang="en-US" sz="3200" dirty="0"/>
              <a:t>Bom </a:t>
            </a:r>
            <a:r>
              <a:rPr lang="en-US" sz="3200" dirty="0" err="1"/>
              <a:t>Gereja</a:t>
            </a:r>
            <a:r>
              <a:rPr lang="en-US" sz="3200" dirty="0"/>
              <a:t> </a:t>
            </a:r>
            <a:r>
              <a:rPr lang="en-US" sz="3200" dirty="0" err="1"/>
              <a:t>Katedral</a:t>
            </a:r>
            <a:r>
              <a:rPr lang="en-US" sz="3200" dirty="0"/>
              <a:t> pada 2021.</a:t>
            </a:r>
          </a:p>
        </p:txBody>
      </p:sp>
      <p:pic>
        <p:nvPicPr>
          <p:cNvPr id="4" name="Picture 3" descr="C:\Users\U S E R\Pictures\Siip\BOMM.jpg"/>
          <p:cNvPicPr>
            <a:picLocks noChangeAspect="1" noChangeArrowheads="1"/>
          </p:cNvPicPr>
          <p:nvPr/>
        </p:nvPicPr>
        <p:blipFill>
          <a:blip r:embed="rId2"/>
          <a:srcRect/>
          <a:stretch>
            <a:fillRect/>
          </a:stretch>
        </p:blipFill>
        <p:spPr bwMode="auto">
          <a:xfrm>
            <a:off x="9158514" y="236880"/>
            <a:ext cx="2833915" cy="1824155"/>
          </a:xfrm>
          <a:prstGeom prst="rect">
            <a:avLst/>
          </a:prstGeom>
          <a:ln>
            <a:noFill/>
          </a:ln>
          <a:effectLst>
            <a:softEdge rad="112500"/>
          </a:effectLst>
        </p:spPr>
      </p:pic>
    </p:spTree>
    <p:extLst>
      <p:ext uri="{BB962C8B-B14F-4D97-AF65-F5344CB8AC3E}">
        <p14:creationId xmlns:p14="http://schemas.microsoft.com/office/powerpoint/2010/main" val="181160539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4F4D36E-8DAE-40C9-B0B1-710721D610C8}"/>
              </a:ext>
            </a:extLst>
          </p:cNvPr>
          <p:cNvSpPr txBox="1"/>
          <p:nvPr/>
        </p:nvSpPr>
        <p:spPr>
          <a:xfrm>
            <a:off x="6936245" y="595787"/>
            <a:ext cx="41324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1" u="none" strike="noStrike" kern="1200" cap="none" spc="0" normalizeH="0" baseline="0" noProof="1">
                <a:ln>
                  <a:noFill/>
                </a:ln>
                <a:effectLst/>
                <a:uLnTx/>
                <a:uFillTx/>
                <a:latin typeface="Avenir Next LT Pro" panose="020B0504020202020204" pitchFamily="34" charset="0"/>
                <a:ea typeface="맑은 고딕" panose="020B0503020000020004" pitchFamily="34" charset="-127"/>
                <a:cs typeface="Arial" panose="020B0604020202020204" pitchFamily="34" charset="0"/>
              </a:rPr>
              <a:t>Berkembangnya cara pandang, sikap dan praktik beragama yang berlebihan (ekstrem), yang mengesampingkan martabat kemanusiaan</a:t>
            </a:r>
          </a:p>
        </p:txBody>
      </p:sp>
      <p:sp>
        <p:nvSpPr>
          <p:cNvPr id="27" name="TextBox 26">
            <a:extLst>
              <a:ext uri="{FF2B5EF4-FFF2-40B4-BE49-F238E27FC236}">
                <a16:creationId xmlns:a16="http://schemas.microsoft.com/office/drawing/2014/main" id="{9F93D7F1-E5BD-495E-B418-0451AF1B8346}"/>
              </a:ext>
            </a:extLst>
          </p:cNvPr>
          <p:cNvSpPr txBox="1"/>
          <p:nvPr/>
        </p:nvSpPr>
        <p:spPr>
          <a:xfrm>
            <a:off x="6741042" y="4429550"/>
            <a:ext cx="269034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1">
                <a:ln>
                  <a:noFill/>
                </a:ln>
                <a:effectLst/>
                <a:uLnTx/>
                <a:uFillTx/>
                <a:latin typeface="Avenir Next LT Pro" panose="020B0504020202020204" pitchFamily="34" charset="0"/>
                <a:ea typeface="맑은 고딕" panose="020B0503020000020004" pitchFamily="34" charset="-127"/>
                <a:cs typeface="Arial" panose="020B0604020202020204" pitchFamily="34" charset="0"/>
              </a:rPr>
              <a:t>Moderasi beragama merupakan perekat antara semangat beragama dan komitmen berbangsa. Di Indonesia, beragama pada hakikatnya adalah ber-Indonesia dan ber-Indonesia itu pada hakikatnya adalah beragama</a:t>
            </a:r>
          </a:p>
        </p:txBody>
      </p:sp>
      <p:sp>
        <p:nvSpPr>
          <p:cNvPr id="30" name="TextBox 29">
            <a:extLst>
              <a:ext uri="{FF2B5EF4-FFF2-40B4-BE49-F238E27FC236}">
                <a16:creationId xmlns:a16="http://schemas.microsoft.com/office/drawing/2014/main" id="{119B5F77-C4D3-4966-9879-E92540298CF8}"/>
              </a:ext>
            </a:extLst>
          </p:cNvPr>
          <p:cNvSpPr txBox="1"/>
          <p:nvPr/>
        </p:nvSpPr>
        <p:spPr>
          <a:xfrm>
            <a:off x="9627303" y="4429550"/>
            <a:ext cx="231927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1">
                <a:ln>
                  <a:noFill/>
                </a:ln>
                <a:effectLst/>
                <a:uLnTx/>
                <a:uFillTx/>
                <a:latin typeface="Avenir Next LT Pro" panose="020B0504020202020204" pitchFamily="34" charset="0"/>
                <a:ea typeface="맑은 고딕" panose="020B0503020000020004" pitchFamily="34" charset="-127"/>
                <a:cs typeface="Arial" panose="020B0604020202020204" pitchFamily="34" charset="0"/>
              </a:rPr>
              <a:t>Moderasi Beragama menjadi sarana mewujudkan kemaslahatan kehidupan beragama dan berbangsa yang harmonis, damai dan toleran sehingga Indonesia maju.</a:t>
            </a:r>
          </a:p>
        </p:txBody>
      </p:sp>
      <p:sp>
        <p:nvSpPr>
          <p:cNvPr id="33" name="TextBox 32">
            <a:extLst>
              <a:ext uri="{FF2B5EF4-FFF2-40B4-BE49-F238E27FC236}">
                <a16:creationId xmlns:a16="http://schemas.microsoft.com/office/drawing/2014/main" id="{73D40AF1-12D3-455B-944B-3EFB7FB9AC27}"/>
              </a:ext>
            </a:extLst>
          </p:cNvPr>
          <p:cNvSpPr txBox="1"/>
          <p:nvPr/>
        </p:nvSpPr>
        <p:spPr>
          <a:xfrm>
            <a:off x="367249" y="4429550"/>
            <a:ext cx="3849252"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1">
                <a:ln>
                  <a:noFill/>
                </a:ln>
                <a:effectLst/>
                <a:uLnTx/>
                <a:uFillTx/>
                <a:latin typeface="Avenir Next LT Pro" panose="020B0504020202020204" pitchFamily="34" charset="0"/>
                <a:ea typeface="맑은 고딕" panose="020B0503020000020004" pitchFamily="34" charset="-127"/>
                <a:cs typeface="Arial" panose="020B0604020202020204" pitchFamily="34" charset="0"/>
              </a:rPr>
              <a:t>Indonesia adalah negara yang bermasyarakat religius dan majemuk. Meskipun bukan negara agama, masyarakat lekat dengan kehidupan beragama dan kemerdekaan beragama dijamin oleh konstitusi.  Menjaga keseimbangan antara hak beragama dan komitmen kebangsaan menjadi tantangan bagi setiap warga negara</a:t>
            </a:r>
          </a:p>
        </p:txBody>
      </p:sp>
      <p:sp>
        <p:nvSpPr>
          <p:cNvPr id="3" name="TextBox 2">
            <a:extLst>
              <a:ext uri="{FF2B5EF4-FFF2-40B4-BE49-F238E27FC236}">
                <a16:creationId xmlns:a16="http://schemas.microsoft.com/office/drawing/2014/main" id="{873B3071-4C27-4CCE-A9F4-F2D944873DE4}"/>
              </a:ext>
            </a:extLst>
          </p:cNvPr>
          <p:cNvSpPr txBox="1"/>
          <p:nvPr/>
        </p:nvSpPr>
        <p:spPr>
          <a:xfrm>
            <a:off x="11516934" y="6295728"/>
            <a:ext cx="45986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34" charset="-127"/>
                <a:cs typeface="Arial" panose="020B0604020202020204" pitchFamily="34" charset="0"/>
              </a:rPr>
              <a:t>5</a:t>
            </a:r>
            <a:endParaRPr kumimoji="0" lang="ko-KR" altLang="en-US" sz="1600" b="1" i="0"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36" name="TextBox 35">
            <a:extLst>
              <a:ext uri="{FF2B5EF4-FFF2-40B4-BE49-F238E27FC236}">
                <a16:creationId xmlns:a16="http://schemas.microsoft.com/office/drawing/2014/main" id="{E8D9BC4F-0DD2-4DB7-8042-A7C95A128637}"/>
              </a:ext>
            </a:extLst>
          </p:cNvPr>
          <p:cNvSpPr txBox="1"/>
          <p:nvPr/>
        </p:nvSpPr>
        <p:spPr>
          <a:xfrm>
            <a:off x="631488" y="758760"/>
            <a:ext cx="37517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lumMod val="75000"/>
                    <a:lumOff val="25000"/>
                  </a:prstClr>
                </a:solidFill>
                <a:effectLst/>
                <a:uLnTx/>
                <a:uFillTx/>
                <a:latin typeface="Avenir Next LT Pro" panose="020B0504020202020204" pitchFamily="34" charset="0"/>
                <a:ea typeface="+mn-ea"/>
                <a:cs typeface="+mn-cs"/>
              </a:rPr>
              <a:t>Moderasi</a:t>
            </a:r>
            <a:r>
              <a:rPr kumimoji="0" lang="en-US" sz="1800" b="1" i="0" u="none" strike="noStrike" kern="1200" cap="none" spc="0" normalizeH="0" baseline="0" noProof="0" dirty="0">
                <a:ln>
                  <a:noFill/>
                </a:ln>
                <a:solidFill>
                  <a:prstClr val="black">
                    <a:lumMod val="75000"/>
                    <a:lumOff val="25000"/>
                  </a:prstClr>
                </a:solidFill>
                <a:effectLst/>
                <a:uLnTx/>
                <a:uFillTx/>
                <a:latin typeface="Avenir Next LT Pro" panose="020B0504020202020204" pitchFamily="34" charset="0"/>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Avenir Next LT Pro" panose="020B0504020202020204" pitchFamily="34" charset="0"/>
                <a:ea typeface="+mn-ea"/>
                <a:cs typeface="+mn-cs"/>
              </a:rPr>
              <a:t>Beragama</a:t>
            </a:r>
            <a:endParaRPr kumimoji="0" lang="en-US" sz="1800" b="1" i="0" u="none" strike="noStrike" kern="1200" cap="none" spc="0" normalizeH="0" baseline="0" noProof="0" dirty="0">
              <a:ln>
                <a:noFill/>
              </a:ln>
              <a:solidFill>
                <a:prstClr val="black">
                  <a:lumMod val="75000"/>
                  <a:lumOff val="25000"/>
                </a:prstClr>
              </a:solidFill>
              <a:effectLst/>
              <a:uLnTx/>
              <a:uFillTx/>
              <a:latin typeface="Avenir Next LT Pro" panose="020B0504020202020204" pitchFamily="34" charset="0"/>
              <a:ea typeface="+mn-ea"/>
              <a:cs typeface="+mn-cs"/>
            </a:endParaRPr>
          </a:p>
        </p:txBody>
      </p:sp>
      <p:sp>
        <p:nvSpPr>
          <p:cNvPr id="44" name="TextBox 43">
            <a:extLst>
              <a:ext uri="{FF2B5EF4-FFF2-40B4-BE49-F238E27FC236}">
                <a16:creationId xmlns:a16="http://schemas.microsoft.com/office/drawing/2014/main" id="{76425D9D-0BD0-4CB7-A51F-4C549E13FE5C}"/>
              </a:ext>
            </a:extLst>
          </p:cNvPr>
          <p:cNvSpPr txBox="1"/>
          <p:nvPr/>
        </p:nvSpPr>
        <p:spPr>
          <a:xfrm>
            <a:off x="122931" y="1695912"/>
            <a:ext cx="2942272" cy="1015663"/>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1" u="none" strike="noStrike" kern="1200" cap="none" spc="0" normalizeH="0" baseline="0" noProof="1">
                <a:ln>
                  <a:noFill/>
                </a:ln>
                <a:effectLst/>
                <a:uLnTx/>
                <a:uFillTx/>
                <a:latin typeface="Avenir Next LT Pro" panose="020B0504020202020204" pitchFamily="34" charset="0"/>
                <a:ea typeface="맑은 고딕" panose="020B0503020000020004" pitchFamily="34" charset="-127"/>
                <a:cs typeface="Arial" panose="020B0604020202020204" pitchFamily="34" charset="0"/>
              </a:rPr>
              <a:t>Berkembangnya klaim kebenaran subyektif dan pemaksaan kehendak atas tafsir agama serta pengaruh kepentingan ekonomi dan politik berpotensi memicu konflik</a:t>
            </a:r>
          </a:p>
        </p:txBody>
      </p:sp>
      <p:sp>
        <p:nvSpPr>
          <p:cNvPr id="45" name="TextBox 44">
            <a:extLst>
              <a:ext uri="{FF2B5EF4-FFF2-40B4-BE49-F238E27FC236}">
                <a16:creationId xmlns:a16="http://schemas.microsoft.com/office/drawing/2014/main" id="{5BC1F27D-62AF-4402-A117-24154599DE61}"/>
              </a:ext>
            </a:extLst>
          </p:cNvPr>
          <p:cNvSpPr txBox="1"/>
          <p:nvPr/>
        </p:nvSpPr>
        <p:spPr>
          <a:xfrm>
            <a:off x="7401595" y="1966160"/>
            <a:ext cx="3555531" cy="73866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1">
                <a:ln>
                  <a:noFill/>
                </a:ln>
                <a:effectLst/>
                <a:uLnTx/>
                <a:uFillTx/>
                <a:latin typeface="Avenir Next LT Pro" panose="020B0504020202020204" pitchFamily="34" charset="0"/>
                <a:ea typeface="+mn-ea"/>
                <a:cs typeface="Arial" panose="020B0604020202020204" pitchFamily="34" charset="0"/>
              </a:rPr>
              <a:t>Berkembangnya semangat beragama yang tidak selaras dengan kecintaan berbangsa dalam bingkai NKRI</a:t>
            </a:r>
          </a:p>
        </p:txBody>
      </p:sp>
      <p:sp>
        <p:nvSpPr>
          <p:cNvPr id="60" name="Right Arrow 2">
            <a:extLst>
              <a:ext uri="{FF2B5EF4-FFF2-40B4-BE49-F238E27FC236}">
                <a16:creationId xmlns:a16="http://schemas.microsoft.com/office/drawing/2014/main" id="{2AE1087F-0082-4A36-91B0-DC5BD86CDDAE}"/>
              </a:ext>
            </a:extLst>
          </p:cNvPr>
          <p:cNvSpPr/>
          <p:nvPr/>
        </p:nvSpPr>
        <p:spPr>
          <a:xfrm>
            <a:off x="441546" y="2825282"/>
            <a:ext cx="2942272" cy="1548948"/>
          </a:xfrm>
          <a:prstGeom prst="rightArrow">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61" name="Right Arrow 3">
            <a:extLst>
              <a:ext uri="{FF2B5EF4-FFF2-40B4-BE49-F238E27FC236}">
                <a16:creationId xmlns:a16="http://schemas.microsoft.com/office/drawing/2014/main" id="{A70BC6C0-478E-48B1-B34B-633B9D1DE697}"/>
              </a:ext>
            </a:extLst>
          </p:cNvPr>
          <p:cNvSpPr/>
          <p:nvPr/>
        </p:nvSpPr>
        <p:spPr>
          <a:xfrm>
            <a:off x="6822229" y="2825282"/>
            <a:ext cx="2560320" cy="1548948"/>
          </a:xfrm>
          <a:prstGeom prst="rightArrow">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62" name="Right Arrow 4">
            <a:extLst>
              <a:ext uri="{FF2B5EF4-FFF2-40B4-BE49-F238E27FC236}">
                <a16:creationId xmlns:a16="http://schemas.microsoft.com/office/drawing/2014/main" id="{092AE5F2-78E6-4E80-9E9A-E49DDD3D877E}"/>
              </a:ext>
            </a:extLst>
          </p:cNvPr>
          <p:cNvSpPr/>
          <p:nvPr/>
        </p:nvSpPr>
        <p:spPr>
          <a:xfrm>
            <a:off x="9774055" y="2825282"/>
            <a:ext cx="2319273" cy="1548948"/>
          </a:xfrm>
          <a:prstGeom prst="rightArrow">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cxnSp>
        <p:nvCxnSpPr>
          <p:cNvPr id="38" name="Straight Connector 37">
            <a:extLst>
              <a:ext uri="{FF2B5EF4-FFF2-40B4-BE49-F238E27FC236}">
                <a16:creationId xmlns:a16="http://schemas.microsoft.com/office/drawing/2014/main" id="{6959C2E0-CB78-4965-BF23-71CC40291C93}"/>
              </a:ext>
            </a:extLst>
          </p:cNvPr>
          <p:cNvCxnSpPr/>
          <p:nvPr/>
        </p:nvCxnSpPr>
        <p:spPr>
          <a:xfrm>
            <a:off x="3086859" y="2322482"/>
            <a:ext cx="35488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1BE0A50-C75E-40A8-B218-3D90A3612775}"/>
              </a:ext>
            </a:extLst>
          </p:cNvPr>
          <p:cNvCxnSpPr>
            <a:cxnSpLocks/>
          </p:cNvCxnSpPr>
          <p:nvPr/>
        </p:nvCxnSpPr>
        <p:spPr>
          <a:xfrm>
            <a:off x="3452174" y="2322435"/>
            <a:ext cx="756473" cy="69728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8952DBD-E78C-49FB-A22C-45F6A3728ED6}"/>
              </a:ext>
            </a:extLst>
          </p:cNvPr>
          <p:cNvCxnSpPr/>
          <p:nvPr/>
        </p:nvCxnSpPr>
        <p:spPr>
          <a:xfrm>
            <a:off x="6490912" y="929692"/>
            <a:ext cx="42941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EE4A5B3-629B-4465-A025-B3AAD4D5048D}"/>
              </a:ext>
            </a:extLst>
          </p:cNvPr>
          <p:cNvCxnSpPr>
            <a:cxnSpLocks/>
          </p:cNvCxnSpPr>
          <p:nvPr/>
        </p:nvCxnSpPr>
        <p:spPr>
          <a:xfrm flipH="1">
            <a:off x="6053621" y="929692"/>
            <a:ext cx="441446" cy="41501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FEA877-E056-4BAF-956A-FD710F572484}"/>
              </a:ext>
            </a:extLst>
          </p:cNvPr>
          <p:cNvCxnSpPr>
            <a:cxnSpLocks/>
          </p:cNvCxnSpPr>
          <p:nvPr/>
        </p:nvCxnSpPr>
        <p:spPr>
          <a:xfrm>
            <a:off x="6878844" y="2307054"/>
            <a:ext cx="498815" cy="1607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18D8BDA-659B-4DEF-AA73-1C938439A1CE}"/>
              </a:ext>
            </a:extLst>
          </p:cNvPr>
          <p:cNvCxnSpPr>
            <a:cxnSpLocks/>
          </p:cNvCxnSpPr>
          <p:nvPr/>
        </p:nvCxnSpPr>
        <p:spPr>
          <a:xfrm flipH="1">
            <a:off x="5992505" y="2302541"/>
            <a:ext cx="900948" cy="254133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5D826-59CA-457D-8891-BC083882F062}"/>
              </a:ext>
            </a:extLst>
          </p:cNvPr>
          <p:cNvSpPr txBox="1"/>
          <p:nvPr/>
        </p:nvSpPr>
        <p:spPr>
          <a:xfrm>
            <a:off x="7401595" y="1712100"/>
            <a:ext cx="14817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1">
                <a:ln>
                  <a:noFill/>
                </a:ln>
                <a:solidFill>
                  <a:srgbClr val="FF0000"/>
                </a:solidFill>
                <a:effectLst/>
                <a:uLnTx/>
                <a:uFillTx/>
                <a:latin typeface="Avenir Next LT Pro" panose="020B0504020202020204" pitchFamily="34" charset="0"/>
                <a:ea typeface="맑은 고딕" panose="020B0503020000020004" pitchFamily="34" charset="-127"/>
                <a:cs typeface="Arial" panose="020B0604020202020204" pitchFamily="34" charset="0"/>
              </a:rPr>
              <a:t>Tantangan 3</a:t>
            </a:r>
          </a:p>
        </p:txBody>
      </p:sp>
      <p:sp>
        <p:nvSpPr>
          <p:cNvPr id="40" name="TextBox 39">
            <a:extLst>
              <a:ext uri="{FF2B5EF4-FFF2-40B4-BE49-F238E27FC236}">
                <a16:creationId xmlns:a16="http://schemas.microsoft.com/office/drawing/2014/main" id="{CC7DEADD-B7B1-4F78-868C-955DC50679CB}"/>
              </a:ext>
            </a:extLst>
          </p:cNvPr>
          <p:cNvSpPr txBox="1"/>
          <p:nvPr/>
        </p:nvSpPr>
        <p:spPr>
          <a:xfrm>
            <a:off x="6917903" y="374698"/>
            <a:ext cx="19188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1">
                <a:ln>
                  <a:noFill/>
                </a:ln>
                <a:solidFill>
                  <a:srgbClr val="FF0000"/>
                </a:solidFill>
                <a:effectLst/>
                <a:uLnTx/>
                <a:uFillTx/>
                <a:latin typeface="Avenir Next LT Pro" panose="020B0504020202020204" pitchFamily="34" charset="0"/>
                <a:ea typeface="맑은 고딕" panose="020B0503020000020004" pitchFamily="34" charset="-127"/>
                <a:cs typeface="Arial" panose="020B0604020202020204" pitchFamily="34" charset="0"/>
              </a:rPr>
              <a:t>Tantangan 1</a:t>
            </a:r>
          </a:p>
        </p:txBody>
      </p:sp>
      <p:sp>
        <p:nvSpPr>
          <p:cNvPr id="42" name="TextBox 41">
            <a:extLst>
              <a:ext uri="{FF2B5EF4-FFF2-40B4-BE49-F238E27FC236}">
                <a16:creationId xmlns:a16="http://schemas.microsoft.com/office/drawing/2014/main" id="{3BD283B2-3530-471E-9AD1-B851D6E38691}"/>
              </a:ext>
            </a:extLst>
          </p:cNvPr>
          <p:cNvSpPr txBox="1"/>
          <p:nvPr/>
        </p:nvSpPr>
        <p:spPr>
          <a:xfrm>
            <a:off x="1146339" y="1464553"/>
            <a:ext cx="19188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1">
                <a:ln>
                  <a:noFill/>
                </a:ln>
                <a:solidFill>
                  <a:srgbClr val="FF0000"/>
                </a:solidFill>
                <a:effectLst/>
                <a:uLnTx/>
                <a:uFillTx/>
                <a:latin typeface="Avenir Next LT Pro" panose="020B0504020202020204" pitchFamily="34" charset="0"/>
                <a:ea typeface="맑은 고딕" panose="020B0503020000020004" pitchFamily="34" charset="-127"/>
                <a:cs typeface="Arial" panose="020B0604020202020204" pitchFamily="34" charset="0"/>
              </a:rPr>
              <a:t>Tantangan 2</a:t>
            </a:r>
          </a:p>
        </p:txBody>
      </p:sp>
      <p:sp>
        <p:nvSpPr>
          <p:cNvPr id="39" name="Rectangle: Rounded Corners 38">
            <a:extLst>
              <a:ext uri="{FF2B5EF4-FFF2-40B4-BE49-F238E27FC236}">
                <a16:creationId xmlns:a16="http://schemas.microsoft.com/office/drawing/2014/main" id="{1D59FECD-A6B7-4AE5-9105-7825AC5C2CB8}"/>
              </a:ext>
            </a:extLst>
          </p:cNvPr>
          <p:cNvSpPr/>
          <p:nvPr/>
        </p:nvSpPr>
        <p:spPr>
          <a:xfrm rot="18887817">
            <a:off x="4231774" y="810401"/>
            <a:ext cx="1737360" cy="173736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2D493D1C-A472-4DC3-8324-6750070EC95D}"/>
              </a:ext>
            </a:extLst>
          </p:cNvPr>
          <p:cNvSpPr/>
          <p:nvPr/>
        </p:nvSpPr>
        <p:spPr>
          <a:xfrm rot="18887817">
            <a:off x="4231774" y="2712477"/>
            <a:ext cx="1737360" cy="173736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C7F2A229-7201-4D53-9AE1-9D345DBA2D7F}"/>
              </a:ext>
            </a:extLst>
          </p:cNvPr>
          <p:cNvSpPr/>
          <p:nvPr/>
        </p:nvSpPr>
        <p:spPr>
          <a:xfrm rot="18887817">
            <a:off x="4231774" y="4466290"/>
            <a:ext cx="1737360" cy="17373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6ABCCA2A-E48F-4FCA-9BB7-077D96B0AACF}"/>
              </a:ext>
            </a:extLst>
          </p:cNvPr>
          <p:cNvSpPr txBox="1"/>
          <p:nvPr/>
        </p:nvSpPr>
        <p:spPr>
          <a:xfrm>
            <a:off x="4253586" y="5104137"/>
            <a:ext cx="1741182" cy="523220"/>
          </a:xfrm>
          <a:prstGeom prst="rect">
            <a:avLst/>
          </a:prstGeom>
          <a:noFill/>
        </p:spPr>
        <p:txBody>
          <a:bodyPr wrap="square">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1">
                <a:ln>
                  <a:noFill/>
                </a:ln>
                <a:effectLst/>
                <a:uLnTx/>
                <a:uFillTx/>
                <a:latin typeface="Avenir Next LT Pro" panose="020B0504020202020204" pitchFamily="34" charset="0"/>
                <a:ea typeface="+mn-ea"/>
                <a:cs typeface="+mn-cs"/>
              </a:rPr>
              <a:t>Merawat Keindonesiaan</a:t>
            </a:r>
            <a:endParaRPr kumimoji="0" lang="id-ID" sz="1400" b="1" i="0" u="none" strike="noStrike" kern="1200" cap="none" spc="0" normalizeH="0" baseline="0" noProof="1">
              <a:ln>
                <a:noFill/>
              </a:ln>
              <a:effectLst/>
              <a:uLnTx/>
              <a:uFillTx/>
              <a:latin typeface="Avenir Next LT Pro" panose="020B0504020202020204" pitchFamily="34" charset="0"/>
              <a:ea typeface="+mn-ea"/>
              <a:cs typeface="+mn-cs"/>
            </a:endParaRPr>
          </a:p>
        </p:txBody>
      </p:sp>
      <p:sp>
        <p:nvSpPr>
          <p:cNvPr id="59" name="TextBox 58">
            <a:extLst>
              <a:ext uri="{FF2B5EF4-FFF2-40B4-BE49-F238E27FC236}">
                <a16:creationId xmlns:a16="http://schemas.microsoft.com/office/drawing/2014/main" id="{F197E297-263C-4967-9FD8-969A34164785}"/>
              </a:ext>
            </a:extLst>
          </p:cNvPr>
          <p:cNvSpPr txBox="1"/>
          <p:nvPr/>
        </p:nvSpPr>
        <p:spPr>
          <a:xfrm>
            <a:off x="4332972" y="1153021"/>
            <a:ext cx="1534963" cy="1061829"/>
          </a:xfrm>
          <a:prstGeom prst="rect">
            <a:avLst/>
          </a:prstGeom>
          <a:noFill/>
        </p:spPr>
        <p:txBody>
          <a:bodyPr wrap="square">
            <a:sp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id-ID" sz="1400" b="1" i="0" u="none" strike="noStrike" kern="1200" cap="none" spc="0" normalizeH="0" baseline="0" noProof="1">
                <a:ln>
                  <a:noFill/>
                </a:ln>
                <a:effectLst/>
                <a:uLnTx/>
                <a:uFillTx/>
                <a:latin typeface="Avenir Next LT Pro" panose="020B0504020202020204" pitchFamily="34" charset="0"/>
                <a:ea typeface="+mn-ea"/>
                <a:cs typeface="+mn-cs"/>
              </a:rPr>
              <a:t>Memperkuat </a:t>
            </a:r>
            <a:r>
              <a:rPr kumimoji="0" lang="en-US" sz="1400" b="1" i="0" u="none" strike="noStrike" kern="1200" cap="none" spc="0" normalizeH="0" baseline="0" noProof="1">
                <a:ln>
                  <a:noFill/>
                </a:ln>
                <a:effectLst/>
                <a:uLnTx/>
                <a:uFillTx/>
                <a:latin typeface="Avenir Next LT Pro" panose="020B0504020202020204" pitchFamily="34" charset="0"/>
                <a:ea typeface="+mn-ea"/>
                <a:cs typeface="+mn-cs"/>
              </a:rPr>
              <a:t>esensi ajaran agama dalam kehidupan masyarakat</a:t>
            </a:r>
            <a:endParaRPr kumimoji="0" lang="id-ID" sz="1400" b="1" i="0" u="none" strike="noStrike" kern="1200" cap="none" spc="0" normalizeH="0" baseline="0" noProof="1">
              <a:ln>
                <a:noFill/>
              </a:ln>
              <a:effectLst/>
              <a:uLnTx/>
              <a:uFillTx/>
              <a:latin typeface="Avenir Next LT Pro" panose="020B0504020202020204" pitchFamily="34" charset="0"/>
              <a:ea typeface="+mn-ea"/>
              <a:cs typeface="+mn-cs"/>
            </a:endParaRPr>
          </a:p>
        </p:txBody>
      </p:sp>
      <p:sp>
        <p:nvSpPr>
          <p:cNvPr id="66" name="TextBox 65">
            <a:extLst>
              <a:ext uri="{FF2B5EF4-FFF2-40B4-BE49-F238E27FC236}">
                <a16:creationId xmlns:a16="http://schemas.microsoft.com/office/drawing/2014/main" id="{A7A4574F-AD3A-4A0C-B3F3-053C041DF61C}"/>
              </a:ext>
            </a:extLst>
          </p:cNvPr>
          <p:cNvSpPr txBox="1"/>
          <p:nvPr/>
        </p:nvSpPr>
        <p:spPr>
          <a:xfrm>
            <a:off x="4102638" y="2825282"/>
            <a:ext cx="1963224" cy="1384995"/>
          </a:xfrm>
          <a:prstGeom prst="rect">
            <a:avLst/>
          </a:prstGeom>
          <a:noFill/>
        </p:spPr>
        <p:txBody>
          <a:bodyPr wrap="square">
            <a:spAutoFit/>
          </a:bodyPr>
          <a:lstStyle/>
          <a:p>
            <a:pPr marL="0" marR="0" lvl="0" indent="0" algn="ctr" defTabSz="533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1">
                <a:ln>
                  <a:noFill/>
                </a:ln>
                <a:effectLst/>
                <a:uLnTx/>
                <a:uFillTx/>
                <a:latin typeface="Avenir Next LT Pro" panose="020B0504020202020204" pitchFamily="34" charset="0"/>
                <a:ea typeface="+mn-ea"/>
                <a:cs typeface="+mn-cs"/>
              </a:rPr>
              <a:t>Mengelola keragaman tafsir keagamaan dengan mencerdaskan kehidupan keberagamaan</a:t>
            </a:r>
            <a:endParaRPr kumimoji="0" lang="id-ID" sz="1400" b="1" i="0" u="none" strike="noStrike" kern="1200" cap="none" spc="0" normalizeH="0" baseline="0" noProof="1">
              <a:ln>
                <a:noFill/>
              </a:ln>
              <a:effectLst/>
              <a:uLnTx/>
              <a:uFillTx/>
              <a:latin typeface="Avenir Next LT Pro" panose="020B0504020202020204" pitchFamily="34" charset="0"/>
              <a:ea typeface="+mn-ea"/>
              <a:cs typeface="+mn-cs"/>
            </a:endParaRPr>
          </a:p>
        </p:txBody>
      </p:sp>
      <p:sp>
        <p:nvSpPr>
          <p:cNvPr id="10" name="Rectangle 9">
            <a:extLst>
              <a:ext uri="{FF2B5EF4-FFF2-40B4-BE49-F238E27FC236}">
                <a16:creationId xmlns:a16="http://schemas.microsoft.com/office/drawing/2014/main" id="{E8E64B41-DB9E-45F9-9F9E-2F7F3F53E368}"/>
              </a:ext>
            </a:extLst>
          </p:cNvPr>
          <p:cNvSpPr/>
          <p:nvPr/>
        </p:nvSpPr>
        <p:spPr>
          <a:xfrm>
            <a:off x="93591" y="3237888"/>
            <a:ext cx="2120022"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E6E5DD67-73F3-474F-9677-35333F767FFC}"/>
              </a:ext>
            </a:extLst>
          </p:cNvPr>
          <p:cNvSpPr txBox="1"/>
          <p:nvPr/>
        </p:nvSpPr>
        <p:spPr>
          <a:xfrm>
            <a:off x="367248" y="3391603"/>
            <a:ext cx="2188317"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1">
                <a:ln>
                  <a:noFill/>
                </a:ln>
                <a:solidFill>
                  <a:prstClr val="black"/>
                </a:solidFill>
                <a:effectLst/>
                <a:uLnTx/>
                <a:uFillTx/>
                <a:latin typeface="Avenir Next LT Pro" panose="020B0504020202020204" pitchFamily="34" charset="0"/>
                <a:ea typeface="맑은 고딕" panose="020B0503020000020004" pitchFamily="34" charset="-127"/>
                <a:cs typeface="Arial" panose="020B0604020202020204" pitchFamily="34" charset="0"/>
              </a:rPr>
              <a:t>Kondisi kebangsaan dan keagamaan</a:t>
            </a:r>
          </a:p>
        </p:txBody>
      </p:sp>
      <p:sp>
        <p:nvSpPr>
          <p:cNvPr id="70" name="Rectangle 69">
            <a:extLst>
              <a:ext uri="{FF2B5EF4-FFF2-40B4-BE49-F238E27FC236}">
                <a16:creationId xmlns:a16="http://schemas.microsoft.com/office/drawing/2014/main" id="{1930E041-C68D-4AF4-B3F4-1BE1FF405146}"/>
              </a:ext>
            </a:extLst>
          </p:cNvPr>
          <p:cNvSpPr/>
          <p:nvPr/>
        </p:nvSpPr>
        <p:spPr>
          <a:xfrm>
            <a:off x="6621485" y="3240433"/>
            <a:ext cx="1618565"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FA6A6268-84BA-4C6F-805E-2F5420689B67}"/>
              </a:ext>
            </a:extLst>
          </p:cNvPr>
          <p:cNvSpPr txBox="1"/>
          <p:nvPr/>
        </p:nvSpPr>
        <p:spPr>
          <a:xfrm>
            <a:off x="6741042" y="3391603"/>
            <a:ext cx="1233645"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1">
                <a:ln>
                  <a:noFill/>
                </a:ln>
                <a:solidFill>
                  <a:prstClr val="black"/>
                </a:solidFill>
                <a:effectLst/>
                <a:uLnTx/>
                <a:uFillTx/>
                <a:latin typeface="Avenir Next LT Pro" panose="020B0504020202020204" pitchFamily="34" charset="0"/>
                <a:ea typeface="맑은 고딕" panose="020B0503020000020004" pitchFamily="34" charset="-127"/>
                <a:cs typeface="Arial" panose="020B0604020202020204" pitchFamily="34" charset="0"/>
              </a:rPr>
              <a:t>Moderasi Beragama</a:t>
            </a:r>
          </a:p>
        </p:txBody>
      </p:sp>
      <p:sp>
        <p:nvSpPr>
          <p:cNvPr id="71" name="Rectangle 70">
            <a:extLst>
              <a:ext uri="{FF2B5EF4-FFF2-40B4-BE49-F238E27FC236}">
                <a16:creationId xmlns:a16="http://schemas.microsoft.com/office/drawing/2014/main" id="{D38D4132-4E9E-4429-B11B-A9EF1A129BAB}"/>
              </a:ext>
            </a:extLst>
          </p:cNvPr>
          <p:cNvSpPr/>
          <p:nvPr/>
        </p:nvSpPr>
        <p:spPr>
          <a:xfrm>
            <a:off x="9583294" y="3244533"/>
            <a:ext cx="1373832"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3BFAB4A5-EF3B-4AE2-B1EB-BB377A1A9934}"/>
              </a:ext>
            </a:extLst>
          </p:cNvPr>
          <p:cNvSpPr txBox="1"/>
          <p:nvPr/>
        </p:nvSpPr>
        <p:spPr>
          <a:xfrm>
            <a:off x="9627303" y="3391603"/>
            <a:ext cx="1898994"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1">
                <a:ln>
                  <a:noFill/>
                </a:ln>
                <a:solidFill>
                  <a:prstClr val="black"/>
                </a:solidFill>
                <a:effectLst/>
                <a:uLnTx/>
                <a:uFillTx/>
                <a:latin typeface="Avenir Next LT Pro" panose="020B0504020202020204" pitchFamily="34" charset="0"/>
                <a:ea typeface="맑은 고딕" panose="020B0503020000020004" pitchFamily="34" charset="-127"/>
                <a:cs typeface="Arial" panose="020B0604020202020204" pitchFamily="34" charset="0"/>
              </a:rPr>
              <a:t>Toleran, Harmonis, Damai</a:t>
            </a:r>
          </a:p>
        </p:txBody>
      </p:sp>
      <p:sp>
        <p:nvSpPr>
          <p:cNvPr id="46" name="TextBox 45">
            <a:extLst>
              <a:ext uri="{FF2B5EF4-FFF2-40B4-BE49-F238E27FC236}">
                <a16:creationId xmlns:a16="http://schemas.microsoft.com/office/drawing/2014/main" id="{F9DA782D-986F-494D-98FF-D9F0C6569607}"/>
              </a:ext>
            </a:extLst>
          </p:cNvPr>
          <p:cNvSpPr txBox="1"/>
          <p:nvPr/>
        </p:nvSpPr>
        <p:spPr>
          <a:xfrm>
            <a:off x="605880" y="285808"/>
            <a:ext cx="616305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E84C22"/>
                </a:solidFill>
                <a:effectLst/>
                <a:uLnTx/>
                <a:uFillTx/>
                <a:latin typeface="Avenir Next LT Pro" panose="020B0504020202020204" pitchFamily="34" charset="0"/>
                <a:ea typeface="+mn-ea"/>
                <a:cs typeface="+mn-cs"/>
              </a:rPr>
              <a:t>Urgensi</a:t>
            </a:r>
            <a:endParaRPr kumimoji="0" lang="en-US" sz="3200" b="1" i="0" u="none" strike="noStrike" kern="1200" cap="none" spc="0" normalizeH="0" baseline="0" noProof="0" dirty="0">
              <a:ln>
                <a:noFill/>
              </a:ln>
              <a:solidFill>
                <a:srgbClr val="E84C22"/>
              </a:solidFill>
              <a:effectLst/>
              <a:uLnTx/>
              <a:uFillTx/>
              <a:latin typeface="Avenir Next LT Pro" panose="020B0504020202020204" pitchFamily="34" charset="0"/>
              <a:ea typeface="+mn-ea"/>
              <a:cs typeface="+mn-cs"/>
            </a:endParaRPr>
          </a:p>
        </p:txBody>
      </p:sp>
      <p:sp>
        <p:nvSpPr>
          <p:cNvPr id="47" name="Rectangle 46">
            <a:extLst>
              <a:ext uri="{FF2B5EF4-FFF2-40B4-BE49-F238E27FC236}">
                <a16:creationId xmlns:a16="http://schemas.microsoft.com/office/drawing/2014/main" id="{37478469-31FE-4E60-9293-777D9406163C}"/>
              </a:ext>
            </a:extLst>
          </p:cNvPr>
          <p:cNvSpPr/>
          <p:nvPr/>
        </p:nvSpPr>
        <p:spPr>
          <a:xfrm>
            <a:off x="271707" y="-5758"/>
            <a:ext cx="182880" cy="109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348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342" r="15342"/>
          <a:stretch>
            <a:fillRect/>
          </a:stretch>
        </p:blipFill>
        <p:spPr>
          <a:xfrm>
            <a:off x="0" y="0"/>
            <a:ext cx="6096000" cy="6858000"/>
          </a:xfrm>
        </p:spPr>
      </p:pic>
      <p:sp>
        <p:nvSpPr>
          <p:cNvPr id="2" name="TextBox 1"/>
          <p:cNvSpPr txBox="1"/>
          <p:nvPr/>
        </p:nvSpPr>
        <p:spPr>
          <a:xfrm>
            <a:off x="5513033" y="412740"/>
            <a:ext cx="6876756" cy="707886"/>
          </a:xfrm>
          <a:prstGeom prst="rect">
            <a:avLst/>
          </a:prstGeom>
          <a:noFill/>
        </p:spPr>
        <p:txBody>
          <a:bodyPr wrap="square" rtlCol="0">
            <a:spAutoFit/>
          </a:bodyPr>
          <a:lstStyle/>
          <a:p>
            <a:pPr rtl="1"/>
            <a:r>
              <a:rPr lang="en-US" altLang="ja-JP" sz="4000" b="1" dirty="0"/>
              <a:t>TUGAS</a:t>
            </a:r>
            <a:r>
              <a:rPr lang="id-ID" altLang="ja-JP" sz="4000" b="1" dirty="0"/>
              <a:t> </a:t>
            </a:r>
            <a:r>
              <a:rPr lang="en-US" altLang="ja-JP" sz="4000" b="1" dirty="0"/>
              <a:t>KEMENTERIAN AGAMA</a:t>
            </a:r>
            <a:endParaRPr kumimoji="1" lang="ja-JP" altLang="en-US" sz="4000" b="1" dirty="0"/>
          </a:p>
        </p:txBody>
      </p:sp>
      <p:sp>
        <p:nvSpPr>
          <p:cNvPr id="3" name="TextBox 2"/>
          <p:cNvSpPr txBox="1"/>
          <p:nvPr/>
        </p:nvSpPr>
        <p:spPr>
          <a:xfrm>
            <a:off x="5788241" y="2131163"/>
            <a:ext cx="6403759" cy="3046988"/>
          </a:xfrm>
          <a:prstGeom prst="rect">
            <a:avLst/>
          </a:prstGeom>
          <a:noFill/>
        </p:spPr>
        <p:txBody>
          <a:bodyPr wrap="square" rtlCol="0">
            <a:spAutoFit/>
          </a:bodyPr>
          <a:lstStyle/>
          <a:p>
            <a:r>
              <a:rPr lang="en-US" altLang="ko-KR" sz="3200" dirty="0" err="1">
                <a:cs typeface="Arial" pitchFamily="34" charset="0"/>
              </a:rPr>
              <a:t>Kementerian</a:t>
            </a:r>
            <a:r>
              <a:rPr lang="en-US" altLang="ko-KR" sz="3200" dirty="0">
                <a:cs typeface="Arial" pitchFamily="34" charset="0"/>
              </a:rPr>
              <a:t> Agama </a:t>
            </a:r>
            <a:r>
              <a:rPr lang="en-US" altLang="ko-KR" sz="3200" dirty="0" err="1">
                <a:cs typeface="Arial" pitchFamily="34" charset="0"/>
              </a:rPr>
              <a:t>mempunyai</a:t>
            </a:r>
            <a:r>
              <a:rPr lang="en-US" altLang="ko-KR" sz="3200" dirty="0">
                <a:cs typeface="Arial" pitchFamily="34" charset="0"/>
              </a:rPr>
              <a:t> </a:t>
            </a:r>
            <a:r>
              <a:rPr lang="en-US" altLang="ko-KR" sz="3200" dirty="0" err="1">
                <a:cs typeface="Arial" pitchFamily="34" charset="0"/>
              </a:rPr>
              <a:t>tugas</a:t>
            </a:r>
            <a:r>
              <a:rPr lang="en-US" altLang="ko-KR" sz="3200" dirty="0">
                <a:cs typeface="Arial" pitchFamily="34" charset="0"/>
              </a:rPr>
              <a:t> </a:t>
            </a:r>
            <a:r>
              <a:rPr lang="en-US" altLang="ko-KR" sz="3200" dirty="0" err="1">
                <a:cs typeface="Arial" pitchFamily="34" charset="0"/>
              </a:rPr>
              <a:t>menyelenggarakan</a:t>
            </a:r>
            <a:r>
              <a:rPr lang="en-US" altLang="ko-KR" sz="3200" dirty="0">
                <a:cs typeface="Arial" pitchFamily="34" charset="0"/>
              </a:rPr>
              <a:t> </a:t>
            </a:r>
            <a:r>
              <a:rPr lang="en-US" altLang="ko-KR" sz="3200" dirty="0" err="1">
                <a:cs typeface="Arial" pitchFamily="34" charset="0"/>
              </a:rPr>
              <a:t>urusan</a:t>
            </a:r>
            <a:r>
              <a:rPr lang="en-US" altLang="ko-KR" sz="3200" dirty="0">
                <a:cs typeface="Arial" pitchFamily="34" charset="0"/>
              </a:rPr>
              <a:t> </a:t>
            </a:r>
            <a:r>
              <a:rPr lang="en-US" altLang="ko-KR" sz="3200" dirty="0" err="1">
                <a:cs typeface="Arial" pitchFamily="34" charset="0"/>
              </a:rPr>
              <a:t>pemerintahan</a:t>
            </a:r>
            <a:r>
              <a:rPr lang="en-US" altLang="ko-KR" sz="3200" dirty="0">
                <a:cs typeface="Arial" pitchFamily="34" charset="0"/>
              </a:rPr>
              <a:t> di </a:t>
            </a:r>
            <a:r>
              <a:rPr lang="en-US" altLang="ko-KR" sz="3200" dirty="0" err="1">
                <a:cs typeface="Arial" pitchFamily="34" charset="0"/>
              </a:rPr>
              <a:t>bidang</a:t>
            </a:r>
            <a:r>
              <a:rPr lang="en-US" altLang="ko-KR" sz="3200" dirty="0">
                <a:cs typeface="Arial" pitchFamily="34" charset="0"/>
              </a:rPr>
              <a:t> agama </a:t>
            </a:r>
            <a:r>
              <a:rPr lang="en-US" altLang="ko-KR" sz="3200" dirty="0" err="1">
                <a:cs typeface="Arial" pitchFamily="34" charset="0"/>
              </a:rPr>
              <a:t>untuk</a:t>
            </a:r>
            <a:r>
              <a:rPr lang="en-US" altLang="ko-KR" sz="3200" dirty="0">
                <a:cs typeface="Arial" pitchFamily="34" charset="0"/>
              </a:rPr>
              <a:t> </a:t>
            </a:r>
            <a:r>
              <a:rPr lang="en-US" altLang="ko-KR" sz="3200" dirty="0" err="1">
                <a:cs typeface="Arial" pitchFamily="34" charset="0"/>
              </a:rPr>
              <a:t>membantu</a:t>
            </a:r>
            <a:r>
              <a:rPr lang="en-US" altLang="ko-KR" sz="3200" dirty="0">
                <a:cs typeface="Arial" pitchFamily="34" charset="0"/>
              </a:rPr>
              <a:t> </a:t>
            </a:r>
            <a:r>
              <a:rPr lang="en-US" altLang="ko-KR" sz="3200" dirty="0" err="1">
                <a:cs typeface="Arial" pitchFamily="34" charset="0"/>
              </a:rPr>
              <a:t>Presiden</a:t>
            </a:r>
            <a:r>
              <a:rPr lang="en-US" altLang="ko-KR" sz="3200" dirty="0">
                <a:cs typeface="Arial" pitchFamily="34" charset="0"/>
              </a:rPr>
              <a:t> </a:t>
            </a:r>
            <a:r>
              <a:rPr lang="en-US" altLang="ko-KR" sz="3200" dirty="0" err="1">
                <a:cs typeface="Arial" pitchFamily="34" charset="0"/>
              </a:rPr>
              <a:t>dalam</a:t>
            </a:r>
            <a:r>
              <a:rPr lang="en-US" altLang="ko-KR" sz="3200" dirty="0">
                <a:cs typeface="Arial" pitchFamily="34" charset="0"/>
              </a:rPr>
              <a:t> </a:t>
            </a:r>
            <a:r>
              <a:rPr lang="en-US" altLang="ko-KR" sz="3200" dirty="0" err="1">
                <a:cs typeface="Arial" pitchFamily="34" charset="0"/>
              </a:rPr>
              <a:t>menyelenggarakan</a:t>
            </a:r>
            <a:r>
              <a:rPr lang="en-US" altLang="ko-KR" sz="3200" dirty="0">
                <a:cs typeface="Arial" pitchFamily="34" charset="0"/>
              </a:rPr>
              <a:t> </a:t>
            </a:r>
            <a:r>
              <a:rPr lang="en-US" altLang="ko-KR" sz="3200" dirty="0" err="1">
                <a:cs typeface="Arial" pitchFamily="34" charset="0"/>
              </a:rPr>
              <a:t>pemerintahan</a:t>
            </a:r>
            <a:r>
              <a:rPr lang="en-US" altLang="ko-KR" sz="3200" dirty="0">
                <a:cs typeface="Arial" pitchFamily="34" charset="0"/>
              </a:rPr>
              <a:t> </a:t>
            </a:r>
            <a:r>
              <a:rPr lang="en-US" altLang="ko-KR" sz="3200" dirty="0" err="1">
                <a:cs typeface="Arial" pitchFamily="34" charset="0"/>
              </a:rPr>
              <a:t>negara</a:t>
            </a:r>
            <a:endParaRPr lang="en-US" sz="3200" dirty="0"/>
          </a:p>
        </p:txBody>
      </p:sp>
      <p:sp>
        <p:nvSpPr>
          <p:cNvPr id="5" name="TextBox 4"/>
          <p:cNvSpPr txBox="1"/>
          <p:nvPr/>
        </p:nvSpPr>
        <p:spPr>
          <a:xfrm>
            <a:off x="5220897" y="5716569"/>
            <a:ext cx="5047129" cy="523220"/>
          </a:xfrm>
          <a:prstGeom prst="rect">
            <a:avLst/>
          </a:prstGeom>
          <a:noFill/>
        </p:spPr>
        <p:txBody>
          <a:bodyPr wrap="square" rtlCol="0">
            <a:spAutoFit/>
          </a:bodyPr>
          <a:lstStyle/>
          <a:p>
            <a:r>
              <a:rPr lang="en-US" altLang="ko-KR" sz="1400" i="1" dirty="0" err="1">
                <a:cs typeface="Arial" pitchFamily="34" charset="0"/>
              </a:rPr>
              <a:t>Peraturan</a:t>
            </a:r>
            <a:r>
              <a:rPr lang="en-US" altLang="ko-KR" sz="1400" i="1" dirty="0">
                <a:cs typeface="Arial" pitchFamily="34" charset="0"/>
              </a:rPr>
              <a:t> </a:t>
            </a:r>
            <a:r>
              <a:rPr lang="en-US" altLang="ko-KR" sz="1400" i="1" dirty="0" err="1">
                <a:cs typeface="Arial" pitchFamily="34" charset="0"/>
              </a:rPr>
              <a:t>Presiden</a:t>
            </a:r>
            <a:r>
              <a:rPr lang="en-US" altLang="ko-KR" sz="1400" i="1" dirty="0">
                <a:cs typeface="Arial" pitchFamily="34" charset="0"/>
              </a:rPr>
              <a:t> </a:t>
            </a:r>
            <a:r>
              <a:rPr lang="en-US" altLang="ko-KR" sz="1400" i="1" dirty="0" err="1">
                <a:cs typeface="Arial" pitchFamily="34" charset="0"/>
              </a:rPr>
              <a:t>Nomor</a:t>
            </a:r>
            <a:r>
              <a:rPr lang="en-US" altLang="ko-KR" sz="1400" i="1" dirty="0">
                <a:cs typeface="Arial" pitchFamily="34" charset="0"/>
              </a:rPr>
              <a:t> 83 </a:t>
            </a:r>
            <a:r>
              <a:rPr lang="en-US" altLang="ko-KR" sz="1400" i="1" dirty="0" err="1">
                <a:cs typeface="Arial" pitchFamily="34" charset="0"/>
              </a:rPr>
              <a:t>Tahun</a:t>
            </a:r>
            <a:r>
              <a:rPr lang="en-US" altLang="ko-KR" sz="1400" i="1" dirty="0">
                <a:cs typeface="Arial" pitchFamily="34" charset="0"/>
              </a:rPr>
              <a:t> 2015 </a:t>
            </a:r>
            <a:r>
              <a:rPr lang="en-US" altLang="ko-KR" sz="1400" i="1" dirty="0" err="1">
                <a:cs typeface="Arial" pitchFamily="34" charset="0"/>
              </a:rPr>
              <a:t>tentang</a:t>
            </a:r>
            <a:r>
              <a:rPr lang="en-US" altLang="ko-KR" sz="1400" i="1" dirty="0">
                <a:cs typeface="Arial" pitchFamily="34" charset="0"/>
              </a:rPr>
              <a:t> </a:t>
            </a:r>
            <a:r>
              <a:rPr lang="en-US" altLang="ko-KR" sz="1400" i="1" dirty="0" err="1">
                <a:cs typeface="Arial" pitchFamily="34" charset="0"/>
              </a:rPr>
              <a:t>Kementerian</a:t>
            </a:r>
            <a:r>
              <a:rPr lang="en-US" altLang="ko-KR" sz="1400" i="1" dirty="0">
                <a:cs typeface="Arial" pitchFamily="34" charset="0"/>
              </a:rPr>
              <a:t> Agama, </a:t>
            </a:r>
            <a:r>
              <a:rPr lang="en-US" altLang="ko-KR" sz="1400" i="1" dirty="0" err="1">
                <a:cs typeface="Arial" pitchFamily="34" charset="0"/>
              </a:rPr>
              <a:t>Pasal</a:t>
            </a:r>
            <a:r>
              <a:rPr lang="en-US" altLang="ko-KR" sz="1400" i="1" dirty="0">
                <a:cs typeface="Arial" pitchFamily="34" charset="0"/>
              </a:rPr>
              <a:t> 2</a:t>
            </a:r>
            <a:endParaRPr lang="en-US" sz="1400" i="1" dirty="0"/>
          </a:p>
        </p:txBody>
      </p:sp>
    </p:spTree>
    <p:extLst>
      <p:ext uri="{BB962C8B-B14F-4D97-AF65-F5344CB8AC3E}">
        <p14:creationId xmlns:p14="http://schemas.microsoft.com/office/powerpoint/2010/main" val="3598932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43D09-C2F7-495B-B572-B9AB7E2A5C44}"/>
              </a:ext>
            </a:extLst>
          </p:cNvPr>
          <p:cNvSpPr>
            <a:spLocks noGrp="1"/>
          </p:cNvSpPr>
          <p:nvPr>
            <p:ph type="ctrTitle"/>
          </p:nvPr>
        </p:nvSpPr>
        <p:spPr>
          <a:xfrm>
            <a:off x="1524000" y="285129"/>
            <a:ext cx="9144000" cy="754062"/>
          </a:xfrm>
        </p:spPr>
        <p:txBody>
          <a:bodyPr>
            <a:normAutofit fontScale="90000"/>
          </a:bodyPr>
          <a:lstStyle/>
          <a:p>
            <a:r>
              <a:rPr lang="id-ID" dirty="0">
                <a:solidFill>
                  <a:srgbClr val="0070C0"/>
                </a:solidFill>
                <a:latin typeface="Berlin Sans FB" panose="020E0602020502020306" pitchFamily="34" charset="0"/>
              </a:rPr>
              <a:t>APA PERAN KEMENAG RI ?</a:t>
            </a:r>
          </a:p>
        </p:txBody>
      </p:sp>
      <p:sp>
        <p:nvSpPr>
          <p:cNvPr id="3" name="Subtitle 2">
            <a:extLst>
              <a:ext uri="{FF2B5EF4-FFF2-40B4-BE49-F238E27FC236}">
                <a16:creationId xmlns:a16="http://schemas.microsoft.com/office/drawing/2014/main" id="{8CD5C0BB-8E99-41FE-931D-FC428A474CD0}"/>
              </a:ext>
            </a:extLst>
          </p:cNvPr>
          <p:cNvSpPr>
            <a:spLocks noGrp="1"/>
          </p:cNvSpPr>
          <p:nvPr>
            <p:ph type="subTitle" idx="1"/>
          </p:nvPr>
        </p:nvSpPr>
        <p:spPr>
          <a:xfrm>
            <a:off x="159798" y="4191000"/>
            <a:ext cx="12032202" cy="2666999"/>
          </a:xfrm>
        </p:spPr>
        <p:txBody>
          <a:bodyPr>
            <a:normAutofit fontScale="47500" lnSpcReduction="20000"/>
          </a:bodyPr>
          <a:lstStyle/>
          <a:p>
            <a:pPr>
              <a:lnSpc>
                <a:spcPct val="120000"/>
              </a:lnSpc>
            </a:pPr>
            <a:r>
              <a:rPr lang="en-US" sz="6700" dirty="0" err="1">
                <a:latin typeface="Footlight MT Light" panose="0204060206030A020304" pitchFamily="18" charset="0"/>
              </a:rPr>
              <a:t>Keempat</a:t>
            </a:r>
            <a:r>
              <a:rPr lang="en-US" sz="6700" dirty="0">
                <a:latin typeface="Footlight MT Light" panose="0204060206030A020304" pitchFamily="18" charset="0"/>
              </a:rPr>
              <a:t> </a:t>
            </a:r>
            <a:r>
              <a:rPr lang="en-US" sz="6700" dirty="0" err="1">
                <a:latin typeface="Footlight MT Light" panose="0204060206030A020304" pitchFamily="18" charset="0"/>
              </a:rPr>
              <a:t>visi</a:t>
            </a:r>
            <a:r>
              <a:rPr lang="en-US" sz="6700" dirty="0">
                <a:latin typeface="Footlight MT Light" panose="0204060206030A020304" pitchFamily="18" charset="0"/>
              </a:rPr>
              <a:t> </a:t>
            </a:r>
            <a:r>
              <a:rPr lang="en-US" sz="6700" dirty="0" err="1">
                <a:latin typeface="Footlight MT Light" panose="0204060206030A020304" pitchFamily="18" charset="0"/>
              </a:rPr>
              <a:t>itu</a:t>
            </a:r>
            <a:r>
              <a:rPr lang="en-US" sz="6700" dirty="0">
                <a:latin typeface="Footlight MT Light" panose="0204060206030A020304" pitchFamily="18" charset="0"/>
              </a:rPr>
              <a:t> </a:t>
            </a:r>
            <a:r>
              <a:rPr lang="en-US" sz="6700" dirty="0" err="1">
                <a:latin typeface="Footlight MT Light" panose="0204060206030A020304" pitchFamily="18" charset="0"/>
              </a:rPr>
              <a:t>perlu</a:t>
            </a:r>
            <a:r>
              <a:rPr lang="en-US" sz="6700" dirty="0">
                <a:latin typeface="Footlight MT Light" panose="0204060206030A020304" pitchFamily="18" charset="0"/>
              </a:rPr>
              <a:t> </a:t>
            </a:r>
            <a:r>
              <a:rPr lang="en-US" sz="6700" dirty="0" err="1">
                <a:latin typeface="Footlight MT Light" panose="0204060206030A020304" pitchFamily="18" charset="0"/>
              </a:rPr>
              <a:t>diturunkan</a:t>
            </a:r>
            <a:r>
              <a:rPr lang="en-US" sz="6700" dirty="0">
                <a:latin typeface="Footlight MT Light" panose="0204060206030A020304" pitchFamily="18" charset="0"/>
              </a:rPr>
              <a:t> </a:t>
            </a:r>
            <a:r>
              <a:rPr lang="en-US" sz="6700" dirty="0" err="1">
                <a:latin typeface="Footlight MT Light" panose="0204060206030A020304" pitchFamily="18" charset="0"/>
              </a:rPr>
              <a:t>lagi</a:t>
            </a:r>
            <a:r>
              <a:rPr lang="en-US" sz="6700" dirty="0">
                <a:latin typeface="Footlight MT Light" panose="0204060206030A020304" pitchFamily="18" charset="0"/>
              </a:rPr>
              <a:t> </a:t>
            </a:r>
            <a:r>
              <a:rPr lang="en-US" sz="6700" dirty="0" err="1">
                <a:latin typeface="Footlight MT Light" panose="0204060206030A020304" pitchFamily="18" charset="0"/>
              </a:rPr>
              <a:t>ke</a:t>
            </a:r>
            <a:r>
              <a:rPr lang="en-US" sz="6700" dirty="0">
                <a:latin typeface="Footlight MT Light" panose="0204060206030A020304" pitchFamily="18" charset="0"/>
              </a:rPr>
              <a:t> </a:t>
            </a:r>
            <a:r>
              <a:rPr lang="en-US" sz="6700" dirty="0" err="1">
                <a:latin typeface="Footlight MT Light" panose="0204060206030A020304" pitchFamily="18" charset="0"/>
              </a:rPr>
              <a:t>dalam</a:t>
            </a:r>
            <a:r>
              <a:rPr lang="en-US" sz="6700" dirty="0">
                <a:latin typeface="Footlight MT Light" panose="0204060206030A020304" pitchFamily="18" charset="0"/>
              </a:rPr>
              <a:t> program dan </a:t>
            </a:r>
            <a:r>
              <a:rPr lang="en-US" sz="6700" dirty="0" err="1">
                <a:latin typeface="Footlight MT Light" panose="0204060206030A020304" pitchFamily="18" charset="0"/>
              </a:rPr>
              <a:t>kegiatan</a:t>
            </a:r>
            <a:r>
              <a:rPr lang="en-US" sz="6700" dirty="0">
                <a:latin typeface="Footlight MT Light" panose="0204060206030A020304" pitchFamily="18" charset="0"/>
              </a:rPr>
              <a:t> yang </a:t>
            </a:r>
            <a:r>
              <a:rPr lang="en-US" sz="6700" dirty="0" err="1">
                <a:latin typeface="Footlight MT Light" panose="0204060206030A020304" pitchFamily="18" charset="0"/>
              </a:rPr>
              <a:t>sesuai</a:t>
            </a:r>
            <a:r>
              <a:rPr lang="en-US" sz="6700" dirty="0">
                <a:latin typeface="Footlight MT Light" panose="0204060206030A020304" pitchFamily="18" charset="0"/>
              </a:rPr>
              <a:t> </a:t>
            </a:r>
            <a:r>
              <a:rPr lang="en-US" sz="6700" dirty="0" err="1">
                <a:latin typeface="Footlight MT Light" panose="0204060206030A020304" pitchFamily="18" charset="0"/>
              </a:rPr>
              <a:t>dengan</a:t>
            </a:r>
            <a:r>
              <a:rPr lang="en-US" sz="6700" dirty="0">
                <a:latin typeface="Footlight MT Light" panose="0204060206030A020304" pitchFamily="18" charset="0"/>
              </a:rPr>
              <a:t> </a:t>
            </a:r>
            <a:r>
              <a:rPr lang="en-US" sz="6700" dirty="0" err="1">
                <a:latin typeface="Footlight MT Light" panose="0204060206030A020304" pitchFamily="18" charset="0"/>
              </a:rPr>
              <a:t>tugas</a:t>
            </a:r>
            <a:r>
              <a:rPr lang="en-US" sz="6700" dirty="0">
                <a:latin typeface="Footlight MT Light" panose="0204060206030A020304" pitchFamily="18" charset="0"/>
              </a:rPr>
              <a:t> dan </a:t>
            </a:r>
            <a:r>
              <a:rPr lang="en-US" sz="6700" dirty="0" err="1">
                <a:latin typeface="Footlight MT Light" panose="0204060206030A020304" pitchFamily="18" charset="0"/>
              </a:rPr>
              <a:t>fungsi</a:t>
            </a:r>
            <a:r>
              <a:rPr lang="en-US" sz="6700" dirty="0">
                <a:latin typeface="Footlight MT Light" panose="0204060206030A020304" pitchFamily="18" charset="0"/>
              </a:rPr>
              <a:t> Kementerian Agama </a:t>
            </a:r>
            <a:r>
              <a:rPr lang="en-US" sz="6700" dirty="0" err="1">
                <a:latin typeface="Footlight MT Light" panose="0204060206030A020304" pitchFamily="18" charset="0"/>
              </a:rPr>
              <a:t>dalam</a:t>
            </a:r>
            <a:r>
              <a:rPr lang="en-US" sz="6700" dirty="0">
                <a:latin typeface="Footlight MT Light" panose="0204060206030A020304" pitchFamily="18" charset="0"/>
              </a:rPr>
              <a:t> </a:t>
            </a:r>
            <a:r>
              <a:rPr lang="en-US" sz="6700" dirty="0" err="1">
                <a:latin typeface="Footlight MT Light" panose="0204060206030A020304" pitchFamily="18" charset="0"/>
              </a:rPr>
              <a:t>menyelenggara-kan</a:t>
            </a:r>
            <a:r>
              <a:rPr lang="en-US" sz="6700" dirty="0">
                <a:latin typeface="Footlight MT Light" panose="0204060206030A020304" pitchFamily="18" charset="0"/>
              </a:rPr>
              <a:t> </a:t>
            </a:r>
            <a:r>
              <a:rPr lang="en-US" sz="6700" dirty="0" err="1">
                <a:latin typeface="Footlight MT Light" panose="0204060206030A020304" pitchFamily="18" charset="0"/>
              </a:rPr>
              <a:t>urusan</a:t>
            </a:r>
            <a:r>
              <a:rPr lang="en-US" sz="6700" dirty="0">
                <a:latin typeface="Footlight MT Light" panose="0204060206030A020304" pitchFamily="18" charset="0"/>
              </a:rPr>
              <a:t> </a:t>
            </a:r>
            <a:r>
              <a:rPr lang="en-US" sz="6700" dirty="0" err="1">
                <a:latin typeface="Footlight MT Light" panose="0204060206030A020304" pitchFamily="18" charset="0"/>
              </a:rPr>
              <a:t>pemerintahan</a:t>
            </a:r>
            <a:r>
              <a:rPr lang="en-US" sz="6700" dirty="0">
                <a:latin typeface="Footlight MT Light" panose="0204060206030A020304" pitchFamily="18" charset="0"/>
              </a:rPr>
              <a:t> di </a:t>
            </a:r>
            <a:r>
              <a:rPr lang="en-US" sz="6700" dirty="0" err="1">
                <a:latin typeface="Footlight MT Light" panose="0204060206030A020304" pitchFamily="18" charset="0"/>
              </a:rPr>
              <a:t>bidang</a:t>
            </a:r>
            <a:r>
              <a:rPr lang="en-US" sz="6700" dirty="0">
                <a:latin typeface="Footlight MT Light" panose="0204060206030A020304" pitchFamily="18" charset="0"/>
              </a:rPr>
              <a:t> agama </a:t>
            </a:r>
            <a:r>
              <a:rPr lang="en-US" sz="6700" dirty="0" err="1">
                <a:latin typeface="Footlight MT Light" panose="0204060206030A020304" pitchFamily="18" charset="0"/>
              </a:rPr>
              <a:t>untuk</a:t>
            </a:r>
            <a:r>
              <a:rPr lang="en-US" sz="6700" dirty="0">
                <a:latin typeface="Footlight MT Light" panose="0204060206030A020304" pitchFamily="18" charset="0"/>
              </a:rPr>
              <a:t> </a:t>
            </a:r>
            <a:r>
              <a:rPr lang="en-US" sz="6700" dirty="0" err="1">
                <a:latin typeface="Footlight MT Light" panose="0204060206030A020304" pitchFamily="18" charset="0"/>
              </a:rPr>
              <a:t>membantu</a:t>
            </a:r>
            <a:r>
              <a:rPr lang="en-US" sz="6700" dirty="0">
                <a:latin typeface="Footlight MT Light" panose="0204060206030A020304" pitchFamily="18" charset="0"/>
              </a:rPr>
              <a:t> </a:t>
            </a:r>
            <a:r>
              <a:rPr lang="en-US" sz="6700" dirty="0" err="1">
                <a:latin typeface="Footlight MT Light" panose="0204060206030A020304" pitchFamily="18" charset="0"/>
              </a:rPr>
              <a:t>Presiden</a:t>
            </a:r>
            <a:r>
              <a:rPr lang="en-US" sz="6700" dirty="0">
                <a:latin typeface="Footlight MT Light" panose="0204060206030A020304" pitchFamily="18" charset="0"/>
              </a:rPr>
              <a:t> </a:t>
            </a:r>
            <a:r>
              <a:rPr lang="en-US" sz="6700" dirty="0" err="1">
                <a:latin typeface="Footlight MT Light" panose="0204060206030A020304" pitchFamily="18" charset="0"/>
              </a:rPr>
              <a:t>dalam</a:t>
            </a:r>
            <a:r>
              <a:rPr lang="en-US" sz="6700" dirty="0">
                <a:latin typeface="Footlight MT Light" panose="0204060206030A020304" pitchFamily="18" charset="0"/>
              </a:rPr>
              <a:t> </a:t>
            </a:r>
            <a:r>
              <a:rPr lang="en-US" sz="6700" dirty="0" err="1">
                <a:latin typeface="Footlight MT Light" panose="0204060206030A020304" pitchFamily="18" charset="0"/>
              </a:rPr>
              <a:t>menyelenggarakan</a:t>
            </a:r>
            <a:r>
              <a:rPr lang="en-US" sz="6700" dirty="0">
                <a:latin typeface="Footlight MT Light" panose="0204060206030A020304" pitchFamily="18" charset="0"/>
              </a:rPr>
              <a:t> </a:t>
            </a:r>
            <a:r>
              <a:rPr lang="en-US" sz="6700" dirty="0" err="1">
                <a:latin typeface="Footlight MT Light" panose="0204060206030A020304" pitchFamily="18" charset="0"/>
              </a:rPr>
              <a:t>pemerintahan</a:t>
            </a:r>
            <a:r>
              <a:rPr lang="en-US" sz="6700" dirty="0">
                <a:latin typeface="Footlight MT Light" panose="0204060206030A020304" pitchFamily="18" charset="0"/>
              </a:rPr>
              <a:t> negara. </a:t>
            </a:r>
          </a:p>
          <a:p>
            <a:endParaRPr lang="id-ID" dirty="0"/>
          </a:p>
        </p:txBody>
      </p:sp>
      <p:sp>
        <p:nvSpPr>
          <p:cNvPr id="4" name="Subtitle 2">
            <a:extLst>
              <a:ext uri="{FF2B5EF4-FFF2-40B4-BE49-F238E27FC236}">
                <a16:creationId xmlns:a16="http://schemas.microsoft.com/office/drawing/2014/main" id="{D9BA57CE-0333-462F-9CEC-E633FD0A1BF8}"/>
              </a:ext>
            </a:extLst>
          </p:cNvPr>
          <p:cNvSpPr txBox="1">
            <a:spLocks/>
          </p:cNvSpPr>
          <p:nvPr/>
        </p:nvSpPr>
        <p:spPr>
          <a:xfrm>
            <a:off x="0" y="1354961"/>
            <a:ext cx="12192000" cy="2292735"/>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sz="8400" dirty="0">
                <a:solidFill>
                  <a:srgbClr val="0070C0"/>
                </a:solidFill>
                <a:latin typeface="Gill Sans MT" panose="020B0502020104020203" pitchFamily="34" charset="0"/>
              </a:rPr>
              <a:t>Visi</a:t>
            </a:r>
            <a:r>
              <a:rPr lang="sv-SE" sz="8400" dirty="0">
                <a:latin typeface="Gill Sans MT" panose="020B0502020104020203" pitchFamily="34" charset="0"/>
              </a:rPr>
              <a:t> Kementerian Agama 2020­-2024 adalah</a:t>
            </a:r>
            <a:endParaRPr lang="id-ID" sz="8400" dirty="0">
              <a:latin typeface="Gill Sans MT" panose="020B0502020104020203" pitchFamily="34" charset="0"/>
            </a:endParaRPr>
          </a:p>
          <a:p>
            <a:endParaRPr lang="id-ID" sz="4600" dirty="0">
              <a:latin typeface="Gill Sans MT" panose="020B0502020104020203" pitchFamily="34" charset="0"/>
            </a:endParaRPr>
          </a:p>
          <a:p>
            <a:r>
              <a:rPr lang="sv-SE" sz="11400" dirty="0">
                <a:latin typeface="Gill Sans MT" panose="020B0502020104020203" pitchFamily="34" charset="0"/>
              </a:rPr>
              <a:t> “Masyarakat Indonesia Taat Beragama, </a:t>
            </a:r>
            <a:r>
              <a:rPr lang="sv-SE" sz="11400" dirty="0">
                <a:solidFill>
                  <a:srgbClr val="FF0000"/>
                </a:solidFill>
                <a:latin typeface="Gill Sans MT" panose="020B0502020104020203" pitchFamily="34" charset="0"/>
              </a:rPr>
              <a:t>Moderat,</a:t>
            </a:r>
            <a:r>
              <a:rPr lang="sv-SE" sz="11400" dirty="0">
                <a:latin typeface="Gill Sans MT" panose="020B0502020104020203" pitchFamily="34" charset="0"/>
              </a:rPr>
              <a:t> Cerdas, dan Unggul”. </a:t>
            </a:r>
          </a:p>
          <a:p>
            <a:endParaRPr lang="id-ID" dirty="0"/>
          </a:p>
        </p:txBody>
      </p:sp>
    </p:spTree>
    <p:extLst>
      <p:ext uri="{BB962C8B-B14F-4D97-AF65-F5344CB8AC3E}">
        <p14:creationId xmlns:p14="http://schemas.microsoft.com/office/powerpoint/2010/main" val="62422035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anim calcmode="lin" valueType="num">
                                      <p:cBhvr>
                                        <p:cTn id="2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5801-A7EB-44EF-9DB8-012FA78F0BFD}"/>
              </a:ext>
            </a:extLst>
          </p:cNvPr>
          <p:cNvSpPr>
            <a:spLocks noGrp="1"/>
          </p:cNvSpPr>
          <p:nvPr>
            <p:ph type="title"/>
          </p:nvPr>
        </p:nvSpPr>
        <p:spPr>
          <a:xfrm>
            <a:off x="474216" y="89277"/>
            <a:ext cx="10515600" cy="1091454"/>
          </a:xfrm>
        </p:spPr>
        <p:txBody>
          <a:bodyPr>
            <a:normAutofit/>
          </a:bodyPr>
          <a:lstStyle/>
          <a:p>
            <a:r>
              <a:rPr lang="id-ID" sz="5400" b="1" dirty="0">
                <a:solidFill>
                  <a:srgbClr val="0070C0"/>
                </a:solidFill>
                <a:latin typeface="Berlin Sans FB Demi" panose="020E0802020502020306" pitchFamily="34" charset="0"/>
                <a:ea typeface="Times New Roman" panose="02020603050405020304" pitchFamily="18" charset="0"/>
                <a:cs typeface="Calibri" panose="020F0502020204030204" pitchFamily="34" charset="0"/>
              </a:rPr>
              <a:t>MISI KEMENAG RI</a:t>
            </a:r>
            <a:endParaRPr lang="id-ID" sz="5400" dirty="0">
              <a:solidFill>
                <a:srgbClr val="0070C0"/>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33A23D62-D96F-40FD-8EB9-FCE83F0BAD10}"/>
              </a:ext>
            </a:extLst>
          </p:cNvPr>
          <p:cNvSpPr>
            <a:spLocks noGrp="1"/>
          </p:cNvSpPr>
          <p:nvPr>
            <p:ph idx="1"/>
          </p:nvPr>
        </p:nvSpPr>
        <p:spPr>
          <a:xfrm>
            <a:off x="550416" y="1292963"/>
            <a:ext cx="11487704" cy="5241001"/>
          </a:xfrm>
        </p:spPr>
        <p:txBody>
          <a:bodyPr>
            <a:normAutofit lnSpcReduction="10000"/>
          </a:bodyPr>
          <a:lstStyle/>
          <a:p>
            <a:pPr marL="514350" lvl="0" indent="-514350">
              <a:buFont typeface="+mj-lt"/>
              <a:buAutoNum type="arabicPeriod"/>
            </a:pPr>
            <a:r>
              <a:rPr lang="id-ID" sz="3600" dirty="0">
                <a:latin typeface="Footlight MT Light" panose="0204060206030A020304" pitchFamily="18" charset="0"/>
              </a:rPr>
              <a:t>Peningkatan kualitas </a:t>
            </a:r>
            <a:r>
              <a:rPr lang="id-ID" sz="3600" dirty="0">
                <a:solidFill>
                  <a:srgbClr val="0070C0"/>
                </a:solidFill>
                <a:latin typeface="Footlight MT Light" panose="0204060206030A020304" pitchFamily="18" charset="0"/>
              </a:rPr>
              <a:t>kesalehan umat</a:t>
            </a:r>
            <a:r>
              <a:rPr lang="id-ID" sz="3600" dirty="0">
                <a:latin typeface="Footlight MT Light" panose="0204060206030A020304" pitchFamily="18" charset="0"/>
              </a:rPr>
              <a:t> beragama.</a:t>
            </a:r>
          </a:p>
          <a:p>
            <a:pPr marL="514350" lvl="0" indent="-514350">
              <a:buFont typeface="+mj-lt"/>
              <a:buAutoNum type="arabicPeriod"/>
            </a:pPr>
            <a:r>
              <a:rPr lang="id-ID" sz="3600" dirty="0">
                <a:latin typeface="Footlight MT Light" panose="0204060206030A020304" pitchFamily="18" charset="0"/>
              </a:rPr>
              <a:t>Memperkuat </a:t>
            </a:r>
            <a:r>
              <a:rPr lang="id-ID" sz="3600" dirty="0">
                <a:solidFill>
                  <a:srgbClr val="0070C0"/>
                </a:solidFill>
                <a:latin typeface="Footlight MT Light" panose="0204060206030A020304" pitchFamily="18" charset="0"/>
              </a:rPr>
              <a:t>moderasi </a:t>
            </a:r>
            <a:r>
              <a:rPr lang="id-ID" sz="3600" dirty="0">
                <a:latin typeface="Footlight MT Light" panose="0204060206030A020304" pitchFamily="18" charset="0"/>
              </a:rPr>
              <a:t>beragama</a:t>
            </a:r>
            <a:r>
              <a:rPr lang="id-ID" sz="3600" dirty="0">
                <a:solidFill>
                  <a:srgbClr val="0070C0"/>
                </a:solidFill>
                <a:latin typeface="Footlight MT Light" panose="0204060206030A020304" pitchFamily="18" charset="0"/>
              </a:rPr>
              <a:t> </a:t>
            </a:r>
            <a:r>
              <a:rPr lang="id-ID" sz="3600" dirty="0">
                <a:latin typeface="Footlight MT Light" panose="0204060206030A020304" pitchFamily="18" charset="0"/>
              </a:rPr>
              <a:t>dan </a:t>
            </a:r>
            <a:r>
              <a:rPr lang="id-ID" sz="3600" dirty="0">
                <a:solidFill>
                  <a:srgbClr val="0070C0"/>
                </a:solidFill>
                <a:latin typeface="Footlight MT Light" panose="0204060206030A020304" pitchFamily="18" charset="0"/>
              </a:rPr>
              <a:t>kerukunan umat </a:t>
            </a:r>
            <a:r>
              <a:rPr lang="id-ID" sz="3600" dirty="0">
                <a:latin typeface="Footlight MT Light" panose="0204060206030A020304" pitchFamily="18" charset="0"/>
              </a:rPr>
              <a:t>beragama.</a:t>
            </a:r>
          </a:p>
          <a:p>
            <a:pPr marL="514350" lvl="0" indent="-514350">
              <a:buFont typeface="+mj-lt"/>
              <a:buAutoNum type="arabicPeriod"/>
            </a:pPr>
            <a:r>
              <a:rPr lang="id-ID" sz="3600" dirty="0">
                <a:latin typeface="Footlight MT Light" panose="0204060206030A020304" pitchFamily="18" charset="0"/>
              </a:rPr>
              <a:t>Peningkatan </a:t>
            </a:r>
            <a:r>
              <a:rPr lang="id-ID" sz="3600" dirty="0">
                <a:solidFill>
                  <a:srgbClr val="0070C0"/>
                </a:solidFill>
                <a:latin typeface="Footlight MT Light" panose="0204060206030A020304" pitchFamily="18" charset="0"/>
              </a:rPr>
              <a:t>layanan keagamaan </a:t>
            </a:r>
            <a:r>
              <a:rPr lang="id-ID" sz="3600" dirty="0">
                <a:latin typeface="Footlight MT Light" panose="0204060206030A020304" pitchFamily="18" charset="0"/>
              </a:rPr>
              <a:t>yang adil, mudah dan merata.</a:t>
            </a:r>
          </a:p>
          <a:p>
            <a:pPr marL="514350" lvl="0" indent="-514350">
              <a:buFont typeface="+mj-lt"/>
              <a:buAutoNum type="arabicPeriod"/>
            </a:pPr>
            <a:r>
              <a:rPr lang="id-ID" sz="3600" dirty="0">
                <a:latin typeface="Footlight MT Light" panose="0204060206030A020304" pitchFamily="18" charset="0"/>
              </a:rPr>
              <a:t>peningkatan </a:t>
            </a:r>
            <a:r>
              <a:rPr lang="id-ID" sz="3600" dirty="0">
                <a:solidFill>
                  <a:srgbClr val="0070C0"/>
                </a:solidFill>
                <a:latin typeface="Footlight MT Light" panose="0204060206030A020304" pitchFamily="18" charset="0"/>
              </a:rPr>
              <a:t>layanan pendidikan</a:t>
            </a:r>
            <a:r>
              <a:rPr lang="id-ID" sz="3600" dirty="0">
                <a:latin typeface="Footlight MT Light" panose="0204060206030A020304" pitchFamily="18" charset="0"/>
              </a:rPr>
              <a:t> yang merata dan bermutu.</a:t>
            </a:r>
          </a:p>
          <a:p>
            <a:pPr marL="514350" lvl="0" indent="-514350">
              <a:buFont typeface="+mj-lt"/>
              <a:buAutoNum type="arabicPeriod"/>
            </a:pPr>
            <a:r>
              <a:rPr lang="id-ID" sz="3600" dirty="0">
                <a:latin typeface="Footlight MT Light" panose="0204060206030A020304" pitchFamily="18" charset="0"/>
              </a:rPr>
              <a:t>Meningkatlan </a:t>
            </a:r>
            <a:r>
              <a:rPr lang="id-ID" sz="3600" dirty="0">
                <a:solidFill>
                  <a:srgbClr val="0070C0"/>
                </a:solidFill>
                <a:latin typeface="Footlight MT Light" panose="0204060206030A020304" pitchFamily="18" charset="0"/>
              </a:rPr>
              <a:t>produktivitas dan daya saing pendidikan</a:t>
            </a:r>
            <a:r>
              <a:rPr lang="id-ID" sz="3600" dirty="0">
                <a:latin typeface="Footlight MT Light" panose="0204060206030A020304" pitchFamily="18" charset="0"/>
              </a:rPr>
              <a:t>.</a:t>
            </a:r>
          </a:p>
          <a:p>
            <a:pPr marL="514350" lvl="0" indent="-514350">
              <a:buFont typeface="+mj-lt"/>
              <a:buAutoNum type="arabicPeriod"/>
            </a:pPr>
            <a:r>
              <a:rPr lang="id-ID" sz="3600" dirty="0">
                <a:latin typeface="Footlight MT Light" panose="0204060206030A020304" pitchFamily="18" charset="0"/>
              </a:rPr>
              <a:t>Memantapkan </a:t>
            </a:r>
            <a:r>
              <a:rPr lang="id-ID" sz="3600" dirty="0">
                <a:solidFill>
                  <a:srgbClr val="0070C0"/>
                </a:solidFill>
                <a:latin typeface="Footlight MT Light" panose="0204060206030A020304" pitchFamily="18" charset="0"/>
              </a:rPr>
              <a:t>tata kelola </a:t>
            </a:r>
            <a:r>
              <a:rPr lang="id-ID" sz="3600" dirty="0">
                <a:latin typeface="Footlight MT Light" panose="0204060206030A020304" pitchFamily="18" charset="0"/>
              </a:rPr>
              <a:t>kepemerintahan yang baik (Good Govermance)</a:t>
            </a:r>
          </a:p>
          <a:p>
            <a:endParaRPr lang="id-ID" dirty="0"/>
          </a:p>
        </p:txBody>
      </p:sp>
    </p:spTree>
    <p:extLst>
      <p:ext uri="{BB962C8B-B14F-4D97-AF65-F5344CB8AC3E}">
        <p14:creationId xmlns:p14="http://schemas.microsoft.com/office/powerpoint/2010/main" val="223168290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41CB-D8B2-4A48-9A5C-A6D0AA03A96F}"/>
              </a:ext>
            </a:extLst>
          </p:cNvPr>
          <p:cNvSpPr>
            <a:spLocks noGrp="1"/>
          </p:cNvSpPr>
          <p:nvPr>
            <p:ph type="title"/>
          </p:nvPr>
        </p:nvSpPr>
        <p:spPr/>
        <p:txBody>
          <a:bodyPr>
            <a:noAutofit/>
          </a:bodyPr>
          <a:lstStyle/>
          <a:p>
            <a:r>
              <a:rPr lang="id-ID" sz="4800" b="1" dirty="0">
                <a:solidFill>
                  <a:srgbClr val="0070C0"/>
                </a:solidFill>
              </a:rPr>
              <a:t>Kementerian Agama Republik Indonesia </a:t>
            </a:r>
            <a:r>
              <a:rPr lang="id-ID" sz="4800" b="1" dirty="0">
                <a:solidFill>
                  <a:srgbClr val="FF0000"/>
                </a:solidFill>
              </a:rPr>
              <a:t>menolak</a:t>
            </a:r>
            <a:r>
              <a:rPr lang="id-ID" sz="4800" b="1" dirty="0">
                <a:solidFill>
                  <a:srgbClr val="0070C0"/>
                </a:solidFill>
              </a:rPr>
              <a:t> paham </a:t>
            </a:r>
            <a:r>
              <a:rPr lang="id-ID" sz="4800" b="1" i="1" dirty="0">
                <a:solidFill>
                  <a:srgbClr val="FF0000"/>
                </a:solidFill>
              </a:rPr>
              <a:t>Radikalisme</a:t>
            </a:r>
            <a:endParaRPr lang="id-ID" sz="4800" i="1" dirty="0">
              <a:solidFill>
                <a:srgbClr val="FF0000"/>
              </a:solidFill>
            </a:endParaRPr>
          </a:p>
        </p:txBody>
      </p:sp>
      <p:sp>
        <p:nvSpPr>
          <p:cNvPr id="3" name="Content Placeholder 2">
            <a:extLst>
              <a:ext uri="{FF2B5EF4-FFF2-40B4-BE49-F238E27FC236}">
                <a16:creationId xmlns:a16="http://schemas.microsoft.com/office/drawing/2014/main" id="{39D4AAFB-AE61-42FE-8B69-06038F54A6E2}"/>
              </a:ext>
            </a:extLst>
          </p:cNvPr>
          <p:cNvSpPr>
            <a:spLocks noGrp="1"/>
          </p:cNvSpPr>
          <p:nvPr>
            <p:ph idx="1"/>
          </p:nvPr>
        </p:nvSpPr>
        <p:spPr>
          <a:xfrm>
            <a:off x="621437" y="1825625"/>
            <a:ext cx="10732363" cy="4351338"/>
          </a:xfrm>
        </p:spPr>
        <p:txBody>
          <a:bodyPr>
            <a:normAutofit/>
          </a:bodyPr>
          <a:lstStyle/>
          <a:p>
            <a:r>
              <a:rPr lang="id-ID" sz="3600" dirty="0">
                <a:latin typeface="Footlight MT Light" panose="0204060206030A020304" pitchFamily="18" charset="0"/>
              </a:rPr>
              <a:t>Kementerian Agama Republik Indonesia sebagai garda terdepan untuk menjaga kerukunan umat beragama, menolak radikalisme karena radikalisme adalah suatu pandangan, paham dan gerakan yang menolak secara menyeluruh tatanan, tatanan sosial dan paham politik yang ada dengan cara perubahan atau perombakan secara besar-besaran melalui jalan kekerasan.</a:t>
            </a:r>
          </a:p>
        </p:txBody>
      </p:sp>
    </p:spTree>
    <p:extLst>
      <p:ext uri="{BB962C8B-B14F-4D97-AF65-F5344CB8AC3E}">
        <p14:creationId xmlns:p14="http://schemas.microsoft.com/office/powerpoint/2010/main" val="177545100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2279577" y="1"/>
            <a:ext cx="7858125" cy="1071563"/>
          </a:xfrm>
          <a:prstGeom prst="rect">
            <a:avLst/>
          </a:prstGeom>
          <a:noFill/>
          <a:ln>
            <a:noFill/>
            <a:headEnd/>
            <a:tailEnd/>
          </a:ln>
        </p:spPr>
        <p:style>
          <a:lnRef idx="1">
            <a:schemeClr val="accent1"/>
          </a:lnRef>
          <a:fillRef idx="3">
            <a:schemeClr val="accent1"/>
          </a:fillRef>
          <a:effectRef idx="2">
            <a:schemeClr val="accent1"/>
          </a:effectRef>
          <a:fontRef idx="minor">
            <a:schemeClr val="lt1"/>
          </a:fontRef>
        </p:style>
        <p:txBody>
          <a:bodyPr lIns="0" rIns="0" bIns="0" anchor="ctr" anchorCtr="1"/>
          <a:lstStyle/>
          <a:p>
            <a:pPr algn="ctr" defTabSz="914400">
              <a:defRPr/>
            </a:pPr>
            <a:r>
              <a:rPr lang="id-ID" sz="3000" b="1" dirty="0">
                <a:solidFill>
                  <a:prstClr val="black"/>
                </a:solidFill>
                <a:latin typeface="Arial Rounded MT Bold" pitchFamily="34" charset="0"/>
              </a:rPr>
              <a:t>5 DARI 16 PROGRAM PRIORITAS </a:t>
            </a:r>
          </a:p>
          <a:p>
            <a:pPr algn="ctr" defTabSz="914400">
              <a:defRPr/>
            </a:pPr>
            <a:r>
              <a:rPr lang="id-ID" sz="3000" b="1" dirty="0">
                <a:solidFill>
                  <a:prstClr val="black"/>
                </a:solidFill>
                <a:latin typeface="Arial Rounded MT Bold" pitchFamily="34" charset="0"/>
              </a:rPr>
              <a:t>RPJMN 2020-2024</a:t>
            </a:r>
            <a:endParaRPr lang="sv-SE" sz="3000" b="1" dirty="0">
              <a:solidFill>
                <a:prstClr val="black"/>
              </a:solidFill>
              <a:latin typeface="Arial Rounded MT Bold" pitchFamily="34" charset="0"/>
            </a:endParaRPr>
          </a:p>
        </p:txBody>
      </p:sp>
      <p:cxnSp>
        <p:nvCxnSpPr>
          <p:cNvPr id="5" name="Straight Connector 4"/>
          <p:cNvCxnSpPr/>
          <p:nvPr/>
        </p:nvCxnSpPr>
        <p:spPr>
          <a:xfrm>
            <a:off x="1524000" y="1156468"/>
            <a:ext cx="9144000" cy="1588"/>
          </a:xfrm>
          <a:prstGeom prst="line">
            <a:avLst/>
          </a:prstGeom>
          <a:ln w="508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graphicFrame>
        <p:nvGraphicFramePr>
          <p:cNvPr id="2" name="Diagram 1"/>
          <p:cNvGraphicFramePr/>
          <p:nvPr>
            <p:extLst>
              <p:ext uri="{D42A27DB-BD31-4B8C-83A1-F6EECF244321}">
                <p14:modId xmlns:p14="http://schemas.microsoft.com/office/powerpoint/2010/main" val="1712501162"/>
              </p:ext>
            </p:extLst>
          </p:nvPr>
        </p:nvGraphicFramePr>
        <p:xfrm>
          <a:off x="1952625" y="1268760"/>
          <a:ext cx="7883834" cy="5349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90113" y="1340768"/>
            <a:ext cx="3145647" cy="830997"/>
          </a:xfrm>
          <a:prstGeom prst="rect">
            <a:avLst/>
          </a:prstGeom>
          <a:noFill/>
        </p:spPr>
        <p:txBody>
          <a:bodyPr wrap="square" rtlCol="0">
            <a:spAutoFit/>
          </a:bodyPr>
          <a:lstStyle/>
          <a:p>
            <a:pPr defTabSz="914400"/>
            <a:r>
              <a:rPr lang="id-ID" sz="2400" b="1" dirty="0">
                <a:solidFill>
                  <a:prstClr val="black"/>
                </a:solidFill>
                <a:latin typeface="Calibri"/>
              </a:rPr>
              <a:t>Berkaitan dengan Kementerian Agama</a:t>
            </a:r>
          </a:p>
        </p:txBody>
      </p:sp>
    </p:spTree>
    <p:extLst>
      <p:ext uri="{BB962C8B-B14F-4D97-AF65-F5344CB8AC3E}">
        <p14:creationId xmlns:p14="http://schemas.microsoft.com/office/powerpoint/2010/main" val="4252436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B5F1B-A994-4479-B855-E7DE65E716BE}"/>
              </a:ext>
            </a:extLst>
          </p:cNvPr>
          <p:cNvSpPr>
            <a:spLocks noGrp="1"/>
          </p:cNvSpPr>
          <p:nvPr>
            <p:ph type="title"/>
          </p:nvPr>
        </p:nvSpPr>
        <p:spPr/>
        <p:txBody>
          <a:bodyPr>
            <a:normAutofit/>
          </a:bodyPr>
          <a:lstStyle/>
          <a:p>
            <a:pPr algn="ctr"/>
            <a:r>
              <a:rPr lang="id-ID" sz="5400" dirty="0">
                <a:solidFill>
                  <a:srgbClr val="0070C0"/>
                </a:solidFill>
                <a:latin typeface="Berlin Sans FB" panose="020E0602020502020306" pitchFamily="34" charset="0"/>
              </a:rPr>
              <a:t>APA ITU MODERASI BERAGAMA ?</a:t>
            </a:r>
          </a:p>
        </p:txBody>
      </p:sp>
      <p:sp>
        <p:nvSpPr>
          <p:cNvPr id="3" name="Content Placeholder 2">
            <a:extLst>
              <a:ext uri="{FF2B5EF4-FFF2-40B4-BE49-F238E27FC236}">
                <a16:creationId xmlns:a16="http://schemas.microsoft.com/office/drawing/2014/main" id="{80C063E0-84B4-41FF-8C13-2ECF82EF04B2}"/>
              </a:ext>
            </a:extLst>
          </p:cNvPr>
          <p:cNvSpPr>
            <a:spLocks noGrp="1"/>
          </p:cNvSpPr>
          <p:nvPr>
            <p:ph idx="1"/>
          </p:nvPr>
        </p:nvSpPr>
        <p:spPr>
          <a:xfrm>
            <a:off x="838200" y="1825625"/>
            <a:ext cx="10515600" cy="4601808"/>
          </a:xfrm>
        </p:spPr>
        <p:txBody>
          <a:bodyPr>
            <a:noAutofit/>
          </a:bodyPr>
          <a:lstStyle/>
          <a:p>
            <a:r>
              <a:rPr lang="en-US" sz="4800" dirty="0" err="1">
                <a:solidFill>
                  <a:srgbClr val="2F2B20"/>
                </a:solidFill>
                <a:latin typeface="Berlin Sans FB" panose="020E0602020502020306" pitchFamily="34" charset="0"/>
              </a:rPr>
              <a:t>Moderasi</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beragama</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berarti</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cara</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beragama</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jalan</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tengah</a:t>
            </a:r>
            <a:endParaRPr lang="id-ID" sz="4800" dirty="0">
              <a:solidFill>
                <a:srgbClr val="2F2B20"/>
              </a:solidFill>
              <a:latin typeface="Berlin Sans FB" panose="020E0602020502020306" pitchFamily="34" charset="0"/>
            </a:endParaRPr>
          </a:p>
          <a:p>
            <a:r>
              <a:rPr lang="en-US" sz="4800" dirty="0" err="1">
                <a:solidFill>
                  <a:srgbClr val="2F2B20"/>
                </a:solidFill>
                <a:latin typeface="Berlin Sans FB" panose="020E0602020502020306" pitchFamily="34" charset="0"/>
              </a:rPr>
              <a:t>Dengan</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moderasi</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beragama</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seseorang</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tidak</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ekstrem</a:t>
            </a:r>
            <a:r>
              <a:rPr lang="en-US" sz="4800" dirty="0">
                <a:solidFill>
                  <a:srgbClr val="2F2B20"/>
                </a:solidFill>
                <a:latin typeface="Berlin Sans FB" panose="020E0602020502020306" pitchFamily="34" charset="0"/>
              </a:rPr>
              <a:t> dan </a:t>
            </a:r>
            <a:r>
              <a:rPr lang="en-US" sz="4800" dirty="0" err="1">
                <a:solidFill>
                  <a:srgbClr val="2F2B20"/>
                </a:solidFill>
                <a:latin typeface="Berlin Sans FB" panose="020E0602020502020306" pitchFamily="34" charset="0"/>
              </a:rPr>
              <a:t>tidak</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berlebih-lebihan</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saat</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menjalani</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ajaran</a:t>
            </a:r>
            <a:r>
              <a:rPr lang="en-US" sz="4800" dirty="0">
                <a:solidFill>
                  <a:srgbClr val="2F2B20"/>
                </a:solidFill>
                <a:latin typeface="Berlin Sans FB" panose="020E0602020502020306" pitchFamily="34" charset="0"/>
              </a:rPr>
              <a:t> </a:t>
            </a:r>
            <a:r>
              <a:rPr lang="en-US" sz="4800" dirty="0" err="1">
                <a:solidFill>
                  <a:srgbClr val="2F2B20"/>
                </a:solidFill>
                <a:latin typeface="Berlin Sans FB" panose="020E0602020502020306" pitchFamily="34" charset="0"/>
              </a:rPr>
              <a:t>agamanya</a:t>
            </a:r>
            <a:r>
              <a:rPr lang="en-US" sz="4800" dirty="0">
                <a:solidFill>
                  <a:srgbClr val="2F2B20"/>
                </a:solidFill>
                <a:latin typeface="Berlin Sans FB" panose="020E0602020502020306" pitchFamily="34" charset="0"/>
              </a:rPr>
              <a:t>.</a:t>
            </a:r>
            <a:endParaRPr lang="id-ID" sz="4800" dirty="0">
              <a:latin typeface="Berlin Sans FB" panose="020E0602020502020306" pitchFamily="34" charset="0"/>
            </a:endParaRPr>
          </a:p>
        </p:txBody>
      </p:sp>
    </p:spTree>
    <p:extLst>
      <p:ext uri="{BB962C8B-B14F-4D97-AF65-F5344CB8AC3E}">
        <p14:creationId xmlns:p14="http://schemas.microsoft.com/office/powerpoint/2010/main" val="1629782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1357-784E-45AC-8E42-4F2C32B651E1}"/>
              </a:ext>
            </a:extLst>
          </p:cNvPr>
          <p:cNvSpPr>
            <a:spLocks noGrp="1"/>
          </p:cNvSpPr>
          <p:nvPr>
            <p:ph type="ctrTitle"/>
          </p:nvPr>
        </p:nvSpPr>
        <p:spPr>
          <a:xfrm>
            <a:off x="1524000" y="414802"/>
            <a:ext cx="9144000" cy="639762"/>
          </a:xfrm>
        </p:spPr>
        <p:txBody>
          <a:bodyPr>
            <a:noAutofit/>
          </a:bodyPr>
          <a:lstStyle/>
          <a:p>
            <a:r>
              <a:rPr lang="id-ID" sz="5400" dirty="0">
                <a:solidFill>
                  <a:srgbClr val="0070C0"/>
                </a:solidFill>
                <a:latin typeface="Berlin Sans FB" panose="020E0602020502020306" pitchFamily="34" charset="0"/>
              </a:rPr>
              <a:t>MODERASI BERAGAMA</a:t>
            </a:r>
          </a:p>
        </p:txBody>
      </p:sp>
      <p:sp>
        <p:nvSpPr>
          <p:cNvPr id="3" name="Subtitle 2">
            <a:extLst>
              <a:ext uri="{FF2B5EF4-FFF2-40B4-BE49-F238E27FC236}">
                <a16:creationId xmlns:a16="http://schemas.microsoft.com/office/drawing/2014/main" id="{0229058F-640F-4E10-BEEC-179FDE487252}"/>
              </a:ext>
            </a:extLst>
          </p:cNvPr>
          <p:cNvSpPr>
            <a:spLocks noGrp="1"/>
          </p:cNvSpPr>
          <p:nvPr>
            <p:ph type="subTitle" idx="1"/>
          </p:nvPr>
        </p:nvSpPr>
        <p:spPr>
          <a:xfrm>
            <a:off x="773837" y="1054564"/>
            <a:ext cx="10644326" cy="639762"/>
          </a:xfrm>
        </p:spPr>
        <p:txBody>
          <a:bodyPr>
            <a:noAutofit/>
          </a:bodyPr>
          <a:lstStyle/>
          <a:p>
            <a:r>
              <a:rPr lang="id-ID" sz="5400" dirty="0">
                <a:solidFill>
                  <a:srgbClr val="0070C0"/>
                </a:solidFill>
                <a:latin typeface="Berlin Sans FB" panose="020E0602020502020306" pitchFamily="34" charset="0"/>
              </a:rPr>
              <a:t>DAN BUKAN MODERASI AGAMA</a:t>
            </a:r>
          </a:p>
        </p:txBody>
      </p:sp>
      <p:sp>
        <p:nvSpPr>
          <p:cNvPr id="4" name="Subtitle 2">
            <a:extLst>
              <a:ext uri="{FF2B5EF4-FFF2-40B4-BE49-F238E27FC236}">
                <a16:creationId xmlns:a16="http://schemas.microsoft.com/office/drawing/2014/main" id="{7B65147E-A238-4A0D-B516-D513026AD99A}"/>
              </a:ext>
            </a:extLst>
          </p:cNvPr>
          <p:cNvSpPr txBox="1">
            <a:spLocks/>
          </p:cNvSpPr>
          <p:nvPr/>
        </p:nvSpPr>
        <p:spPr>
          <a:xfrm>
            <a:off x="452761" y="2334088"/>
            <a:ext cx="11274641" cy="30940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4800" dirty="0">
                <a:latin typeface="Gill Sans MT" panose="020B0502020104020203" pitchFamily="34" charset="0"/>
              </a:rPr>
              <a:t>B</a:t>
            </a:r>
            <a:r>
              <a:rPr lang="en-US" sz="4800" dirty="0" err="1">
                <a:latin typeface="Gill Sans MT" panose="020B0502020104020203" pitchFamily="34" charset="0"/>
              </a:rPr>
              <a:t>ukan</a:t>
            </a:r>
            <a:r>
              <a:rPr lang="en-US" sz="4800" dirty="0">
                <a:latin typeface="Gill Sans MT" panose="020B0502020104020203" pitchFamily="34" charset="0"/>
              </a:rPr>
              <a:t> </a:t>
            </a:r>
            <a:r>
              <a:rPr lang="en-US" sz="4800" dirty="0" err="1">
                <a:latin typeface="Gill Sans MT" panose="020B0502020104020203" pitchFamily="34" charset="0"/>
              </a:rPr>
              <a:t>agamanya</a:t>
            </a:r>
            <a:r>
              <a:rPr lang="en-US" sz="4800" dirty="0">
                <a:latin typeface="Gill Sans MT" panose="020B0502020104020203" pitchFamily="34" charset="0"/>
              </a:rPr>
              <a:t> yang </a:t>
            </a:r>
            <a:r>
              <a:rPr lang="en-US" sz="4800" dirty="0" err="1">
                <a:latin typeface="Gill Sans MT" panose="020B0502020104020203" pitchFamily="34" charset="0"/>
              </a:rPr>
              <a:t>harus</a:t>
            </a:r>
            <a:r>
              <a:rPr lang="en-US" sz="4800" dirty="0">
                <a:latin typeface="Gill Sans MT" panose="020B0502020104020203" pitchFamily="34" charset="0"/>
              </a:rPr>
              <a:t> </a:t>
            </a:r>
            <a:r>
              <a:rPr lang="en-US" sz="4800" dirty="0" err="1">
                <a:latin typeface="Gill Sans MT" panose="020B0502020104020203" pitchFamily="34" charset="0"/>
              </a:rPr>
              <a:t>dimoderasi</a:t>
            </a:r>
            <a:r>
              <a:rPr lang="en-US" sz="4800" dirty="0">
                <a:latin typeface="Gill Sans MT" panose="020B0502020104020203" pitchFamily="34" charset="0"/>
              </a:rPr>
              <a:t>, </a:t>
            </a:r>
            <a:r>
              <a:rPr lang="en-US" sz="4800" dirty="0" err="1">
                <a:latin typeface="Gill Sans MT" panose="020B0502020104020203" pitchFamily="34" charset="0"/>
              </a:rPr>
              <a:t>melainkan</a:t>
            </a:r>
            <a:r>
              <a:rPr lang="en-US" sz="4800" dirty="0">
                <a:latin typeface="Gill Sans MT" panose="020B0502020104020203" pitchFamily="34" charset="0"/>
              </a:rPr>
              <a:t> </a:t>
            </a:r>
            <a:r>
              <a:rPr lang="en-US" sz="4800" dirty="0" err="1">
                <a:latin typeface="Gill Sans MT" panose="020B0502020104020203" pitchFamily="34" charset="0"/>
              </a:rPr>
              <a:t>cara</a:t>
            </a:r>
            <a:r>
              <a:rPr lang="en-US" sz="4800" dirty="0">
                <a:latin typeface="Gill Sans MT" panose="020B0502020104020203" pitchFamily="34" charset="0"/>
              </a:rPr>
              <a:t> </a:t>
            </a:r>
            <a:r>
              <a:rPr lang="en-US" sz="4800" dirty="0" err="1">
                <a:latin typeface="Gill Sans MT" panose="020B0502020104020203" pitchFamily="34" charset="0"/>
              </a:rPr>
              <a:t>pandang</a:t>
            </a:r>
            <a:r>
              <a:rPr lang="en-US" sz="4800" dirty="0">
                <a:latin typeface="Gill Sans MT" panose="020B0502020104020203" pitchFamily="34" charset="0"/>
              </a:rPr>
              <a:t> dan </a:t>
            </a:r>
            <a:r>
              <a:rPr lang="en-US" sz="4800" dirty="0" err="1">
                <a:latin typeface="Gill Sans MT" panose="020B0502020104020203" pitchFamily="34" charset="0"/>
              </a:rPr>
              <a:t>sikap</a:t>
            </a:r>
            <a:r>
              <a:rPr lang="en-US" sz="4800" dirty="0">
                <a:latin typeface="Gill Sans MT" panose="020B0502020104020203" pitchFamily="34" charset="0"/>
              </a:rPr>
              <a:t> </a:t>
            </a:r>
            <a:r>
              <a:rPr lang="en-US" sz="4800" dirty="0" err="1">
                <a:latin typeface="Gill Sans MT" panose="020B0502020104020203" pitchFamily="34" charset="0"/>
              </a:rPr>
              <a:t>umat</a:t>
            </a:r>
            <a:r>
              <a:rPr lang="en-US" sz="4800" dirty="0">
                <a:latin typeface="Gill Sans MT" panose="020B0502020104020203" pitchFamily="34" charset="0"/>
              </a:rPr>
              <a:t> </a:t>
            </a:r>
            <a:r>
              <a:rPr lang="en-US" sz="4800" dirty="0" err="1">
                <a:latin typeface="Gill Sans MT" panose="020B0502020104020203" pitchFamily="34" charset="0"/>
              </a:rPr>
              <a:t>beragama</a:t>
            </a:r>
            <a:r>
              <a:rPr lang="en-US" sz="4800" dirty="0">
                <a:latin typeface="Gill Sans MT" panose="020B0502020104020203" pitchFamily="34" charset="0"/>
              </a:rPr>
              <a:t> </a:t>
            </a:r>
            <a:r>
              <a:rPr lang="en-US" sz="4800" dirty="0" err="1">
                <a:latin typeface="Gill Sans MT" panose="020B0502020104020203" pitchFamily="34" charset="0"/>
              </a:rPr>
              <a:t>dalam</a:t>
            </a:r>
            <a:r>
              <a:rPr lang="en-US" sz="4800" dirty="0">
                <a:latin typeface="Gill Sans MT" panose="020B0502020104020203" pitchFamily="34" charset="0"/>
              </a:rPr>
              <a:t> </a:t>
            </a:r>
            <a:r>
              <a:rPr lang="en-US" sz="4800" dirty="0" err="1">
                <a:latin typeface="Gill Sans MT" panose="020B0502020104020203" pitchFamily="34" charset="0"/>
              </a:rPr>
              <a:t>memahami</a:t>
            </a:r>
            <a:r>
              <a:rPr lang="en-US" sz="4800" dirty="0">
                <a:latin typeface="Gill Sans MT" panose="020B0502020104020203" pitchFamily="34" charset="0"/>
              </a:rPr>
              <a:t> dan </a:t>
            </a:r>
            <a:r>
              <a:rPr lang="en-US" sz="4800" dirty="0" err="1">
                <a:latin typeface="Gill Sans MT" panose="020B0502020104020203" pitchFamily="34" charset="0"/>
              </a:rPr>
              <a:t>menjalankan</a:t>
            </a:r>
            <a:r>
              <a:rPr lang="en-US" sz="4800" dirty="0">
                <a:latin typeface="Gill Sans MT" panose="020B0502020104020203" pitchFamily="34" charset="0"/>
              </a:rPr>
              <a:t> </a:t>
            </a:r>
            <a:r>
              <a:rPr lang="en-US" sz="4800" dirty="0" err="1">
                <a:latin typeface="Gill Sans MT" panose="020B0502020104020203" pitchFamily="34" charset="0"/>
              </a:rPr>
              <a:t>agamanya</a:t>
            </a:r>
            <a:r>
              <a:rPr lang="en-US" sz="4800" dirty="0">
                <a:latin typeface="Gill Sans MT" panose="020B0502020104020203" pitchFamily="34" charset="0"/>
              </a:rPr>
              <a:t> yang </a:t>
            </a:r>
            <a:r>
              <a:rPr lang="en-US" sz="4800" dirty="0" err="1">
                <a:latin typeface="Gill Sans MT" panose="020B0502020104020203" pitchFamily="34" charset="0"/>
              </a:rPr>
              <a:t>harus</a:t>
            </a:r>
            <a:r>
              <a:rPr lang="en-US" sz="4800" dirty="0">
                <a:latin typeface="Gill Sans MT" panose="020B0502020104020203" pitchFamily="34" charset="0"/>
              </a:rPr>
              <a:t> </a:t>
            </a:r>
            <a:r>
              <a:rPr lang="en-US" sz="4800" dirty="0" err="1">
                <a:latin typeface="Gill Sans MT" panose="020B0502020104020203" pitchFamily="34" charset="0"/>
              </a:rPr>
              <a:t>dimoderasi</a:t>
            </a:r>
            <a:r>
              <a:rPr lang="en-US" sz="4800" dirty="0">
                <a:latin typeface="Gill Sans MT" panose="020B0502020104020203" pitchFamily="34" charset="0"/>
              </a:rPr>
              <a:t>.</a:t>
            </a:r>
            <a:endParaRPr lang="id-ID" sz="4800" dirty="0">
              <a:latin typeface="Berlin Sans FB" panose="020E0602020502020306" pitchFamily="34" charset="0"/>
            </a:endParaRPr>
          </a:p>
        </p:txBody>
      </p:sp>
    </p:spTree>
    <p:extLst>
      <p:ext uri="{BB962C8B-B14F-4D97-AF65-F5344CB8AC3E}">
        <p14:creationId xmlns:p14="http://schemas.microsoft.com/office/powerpoint/2010/main" val="15307489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p:cTn id="2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AA9B-DCE3-45F3-943F-C27217EB77B2}"/>
              </a:ext>
            </a:extLst>
          </p:cNvPr>
          <p:cNvSpPr>
            <a:spLocks noGrp="1"/>
          </p:cNvSpPr>
          <p:nvPr>
            <p:ph type="title"/>
          </p:nvPr>
        </p:nvSpPr>
        <p:spPr>
          <a:xfrm>
            <a:off x="838200" y="169816"/>
            <a:ext cx="10515600" cy="1325563"/>
          </a:xfrm>
        </p:spPr>
        <p:txBody>
          <a:bodyPr>
            <a:normAutofit/>
          </a:bodyPr>
          <a:lstStyle/>
          <a:p>
            <a:r>
              <a:rPr lang="id-ID" sz="5400" b="1" dirty="0">
                <a:solidFill>
                  <a:srgbClr val="0070C0"/>
                </a:solidFill>
              </a:rPr>
              <a:t>Mengapa Perlu Modernisasi Agama </a:t>
            </a:r>
            <a:r>
              <a:rPr lang="id-ID" sz="5400" b="1" dirty="0"/>
              <a:t>:</a:t>
            </a:r>
          </a:p>
        </p:txBody>
      </p:sp>
      <p:sp>
        <p:nvSpPr>
          <p:cNvPr id="3" name="Content Placeholder 2">
            <a:extLst>
              <a:ext uri="{FF2B5EF4-FFF2-40B4-BE49-F238E27FC236}">
                <a16:creationId xmlns:a16="http://schemas.microsoft.com/office/drawing/2014/main" id="{F0090A5E-C969-4F95-A40B-05E65A3123AA}"/>
              </a:ext>
            </a:extLst>
          </p:cNvPr>
          <p:cNvSpPr>
            <a:spLocks noGrp="1"/>
          </p:cNvSpPr>
          <p:nvPr>
            <p:ph idx="1"/>
          </p:nvPr>
        </p:nvSpPr>
        <p:spPr>
          <a:xfrm>
            <a:off x="838199" y="1594804"/>
            <a:ext cx="10809303" cy="5093379"/>
          </a:xfrm>
        </p:spPr>
        <p:txBody>
          <a:bodyPr>
            <a:normAutofit/>
          </a:bodyPr>
          <a:lstStyle/>
          <a:p>
            <a:pPr lvl="0"/>
            <a:r>
              <a:rPr lang="id-ID" sz="4400" dirty="0">
                <a:latin typeface="Footlight MT Light" panose="0204060206030A020304" pitchFamily="18" charset="0"/>
              </a:rPr>
              <a:t>Antara agama dengan negara Indonesia tidak dapat dipisahkan karena agama tersebar di seluruh ketatanegaraan Indonesia (Konstitusi, UU, Pranata Sosial, dan lainnya).</a:t>
            </a:r>
          </a:p>
          <a:p>
            <a:pPr lvl="0"/>
            <a:r>
              <a:rPr lang="id-ID" sz="4400" dirty="0">
                <a:latin typeface="Footlight MT Light" panose="0204060206030A020304" pitchFamily="18" charset="0"/>
              </a:rPr>
              <a:t>Moderasi berfungsi untuk menjaga keutuhan NKRI dan kerukunan antar umat, antar umat beragama, serta umat beragama dengan pemerintah (Trilogi Kerukunan Beragama).</a:t>
            </a:r>
          </a:p>
          <a:p>
            <a:endParaRPr lang="id-ID" dirty="0"/>
          </a:p>
        </p:txBody>
      </p:sp>
    </p:spTree>
    <p:extLst>
      <p:ext uri="{BB962C8B-B14F-4D97-AF65-F5344CB8AC3E}">
        <p14:creationId xmlns:p14="http://schemas.microsoft.com/office/powerpoint/2010/main" val="403074960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58BBFF-9AC5-417C-8EB2-F87F72795578}"/>
              </a:ext>
            </a:extLst>
          </p:cNvPr>
          <p:cNvSpPr txBox="1"/>
          <p:nvPr/>
        </p:nvSpPr>
        <p:spPr>
          <a:xfrm>
            <a:off x="559117" y="5302616"/>
            <a:ext cx="11632883"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d-ID" sz="1400" b="0" i="0" u="none" strike="noStrike" kern="1200" cap="none" spc="0" normalizeH="0" baseline="0" noProof="0" dirty="0">
                <a:ln>
                  <a:noFill/>
                </a:ln>
                <a:solidFill>
                  <a:prstClr val="black"/>
                </a:solidFill>
                <a:effectLst/>
                <a:uLnTx/>
                <a:uFillTx/>
                <a:latin typeface="Calibri"/>
                <a:ea typeface="+mn-ea"/>
                <a:cs typeface="+mn-cs"/>
              </a:rPr>
              <a:t>Badan Pusat Statistik (BPS), dalam sebuah laporan hasil Sensus Penduduk tahun 2010, menyatakan bahwa 87,18% penduduk Indonesia merupakan penganut agama Islam.</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id-ID" sz="1400" b="0" i="0" u="none" strike="noStrike" kern="1200" cap="none" spc="0" normalizeH="0" baseline="0" noProof="0" dirty="0">
                <a:ln>
                  <a:noFill/>
                </a:ln>
                <a:solidFill>
                  <a:prstClr val="black"/>
                </a:solidFill>
                <a:effectLst/>
                <a:uLnTx/>
                <a:uFillTx/>
                <a:latin typeface="Calibri"/>
                <a:ea typeface="+mn-ea"/>
                <a:cs typeface="+mn-cs"/>
              </a:rPr>
              <a:t>Sisanya adalah penganut agama lain seperti Kristen 6,96%, Katolik 2,91%, Hindu 1,69%, dan Budha serta Konghuchu yang jumlahnya kurang dari 1%.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d-ID" sz="1400" b="0" i="0" u="none" strike="noStrike" kern="1200" cap="none" spc="0" normalizeH="0" baseline="0" noProof="0" dirty="0">
                <a:ln>
                  <a:noFill/>
                </a:ln>
                <a:solidFill>
                  <a:prstClr val="black"/>
                </a:solidFill>
                <a:effectLst/>
                <a:uLnTx/>
                <a:uFillTx/>
                <a:latin typeface="Calibri"/>
                <a:ea typeface="+mn-ea"/>
                <a:cs typeface="+mn-cs"/>
              </a:rPr>
              <a:t>Jika dihitung secara jumlah, maka populasi pemeluk Islam di Indonesia tahun 2010 mencapai 207,176 juta jiwa, kemudian pemeluk Kristen 16,528 juta jiwa, pemeluk Katolik 6,907 juta jiwa, pemeluk Hindu 4,012 juta jiwa, pemeluk Budha 1,703 juta jiwa, dan pemeluk Konghuchu 117.091 jiwa.</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A61BFF3-3CBF-47F2-AAE6-7D4A46602828}"/>
              </a:ext>
            </a:extLst>
          </p:cNvPr>
          <p:cNvPicPr/>
          <p:nvPr/>
        </p:nvPicPr>
        <p:blipFill rotWithShape="1">
          <a:blip r:embed="rId2">
            <a:extLst>
              <a:ext uri="{28A0092B-C50C-407E-A947-70E740481C1C}">
                <a14:useLocalDpi xmlns:a14="http://schemas.microsoft.com/office/drawing/2010/main" val="0"/>
              </a:ext>
            </a:extLst>
          </a:blip>
          <a:srcRect l="7053" r="11442"/>
          <a:stretch/>
        </p:blipFill>
        <p:spPr bwMode="auto">
          <a:xfrm>
            <a:off x="439547" y="1797830"/>
            <a:ext cx="3982403" cy="3180052"/>
          </a:xfrm>
          <a:prstGeom prst="rect">
            <a:avLst/>
          </a:prstGeom>
          <a:noFill/>
          <a:ln>
            <a:noFill/>
          </a:ln>
        </p:spPr>
      </p:pic>
      <p:pic>
        <p:nvPicPr>
          <p:cNvPr id="7" name="Picture 6">
            <a:extLst>
              <a:ext uri="{FF2B5EF4-FFF2-40B4-BE49-F238E27FC236}">
                <a16:creationId xmlns:a16="http://schemas.microsoft.com/office/drawing/2014/main" id="{ACAAA251-F0EE-48B8-AB65-8B3FAC8B4BD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21950" y="1530957"/>
            <a:ext cx="7187883" cy="3713798"/>
          </a:xfrm>
          <a:prstGeom prst="rect">
            <a:avLst/>
          </a:prstGeom>
          <a:noFill/>
          <a:ln>
            <a:noFill/>
          </a:ln>
        </p:spPr>
      </p:pic>
      <p:sp>
        <p:nvSpPr>
          <p:cNvPr id="8" name="Content Placeholder 2">
            <a:extLst>
              <a:ext uri="{FF2B5EF4-FFF2-40B4-BE49-F238E27FC236}">
                <a16:creationId xmlns:a16="http://schemas.microsoft.com/office/drawing/2014/main" id="{40700002-29E9-41E6-8651-F1B1446BE8E2}"/>
              </a:ext>
            </a:extLst>
          </p:cNvPr>
          <p:cNvSpPr>
            <a:spLocks noGrp="1"/>
          </p:cNvSpPr>
          <p:nvPr>
            <p:ph idx="1"/>
          </p:nvPr>
        </p:nvSpPr>
        <p:spPr>
          <a:xfrm>
            <a:off x="360034" y="914298"/>
            <a:ext cx="11035140" cy="330140"/>
          </a:xfrm>
        </p:spPr>
        <p:txBody>
          <a:bodyPr>
            <a:normAutofit lnSpcReduction="10000"/>
          </a:bodyPr>
          <a:lstStyle/>
          <a:p>
            <a:pPr marL="0" indent="0" algn="just">
              <a:buNone/>
            </a:pPr>
            <a:r>
              <a:rPr lang="en-US" sz="1800" b="1" dirty="0"/>
              <a:t>87% </a:t>
            </a:r>
            <a:r>
              <a:rPr lang="en-US" sz="1800" b="1" dirty="0" err="1"/>
              <a:t>penduduk</a:t>
            </a:r>
            <a:r>
              <a:rPr lang="en-US" sz="1800" b="1" dirty="0"/>
              <a:t> Indonesia </a:t>
            </a:r>
            <a:r>
              <a:rPr lang="en-US" sz="1800" b="1" dirty="0" err="1"/>
              <a:t>beragama</a:t>
            </a:r>
            <a:r>
              <a:rPr lang="en-US" sz="1800" b="1" dirty="0"/>
              <a:t> Islam, </a:t>
            </a:r>
            <a:r>
              <a:rPr lang="en-US" sz="1800" b="1" dirty="0" err="1"/>
              <a:t>sebagian</a:t>
            </a:r>
            <a:r>
              <a:rPr lang="en-US" sz="1800" b="1" dirty="0"/>
              <a:t> </a:t>
            </a:r>
            <a:r>
              <a:rPr lang="en-US" sz="1800" b="1" dirty="0" err="1"/>
              <a:t>besar</a:t>
            </a:r>
            <a:r>
              <a:rPr lang="en-US" sz="1800" b="1" dirty="0"/>
              <a:t> </a:t>
            </a:r>
            <a:r>
              <a:rPr lang="en-US" sz="1800" b="1" dirty="0" err="1"/>
              <a:t>terkonsentrasi</a:t>
            </a:r>
            <a:r>
              <a:rPr lang="en-US" sz="1800" b="1" dirty="0"/>
              <a:t> di </a:t>
            </a:r>
            <a:r>
              <a:rPr lang="en-US" sz="1800" b="1" dirty="0" err="1"/>
              <a:t>pulau</a:t>
            </a:r>
            <a:r>
              <a:rPr lang="en-US" sz="1800" b="1" dirty="0"/>
              <a:t> </a:t>
            </a:r>
            <a:r>
              <a:rPr lang="en-US" sz="1800" b="1" dirty="0" err="1"/>
              <a:t>Jawa</a:t>
            </a:r>
            <a:r>
              <a:rPr lang="en-US" sz="1800" b="1" dirty="0"/>
              <a:t> dan </a:t>
            </a:r>
            <a:r>
              <a:rPr lang="en-US" sz="1800" b="1" dirty="0" err="1"/>
              <a:t>Sumantera</a:t>
            </a:r>
            <a:endParaRPr lang="en-US" sz="1800" b="1" dirty="0"/>
          </a:p>
        </p:txBody>
      </p:sp>
      <p:sp>
        <p:nvSpPr>
          <p:cNvPr id="9" name="Rectangle 8">
            <a:extLst>
              <a:ext uri="{FF2B5EF4-FFF2-40B4-BE49-F238E27FC236}">
                <a16:creationId xmlns:a16="http://schemas.microsoft.com/office/drawing/2014/main" id="{02A7523E-1193-485A-8DEF-0CE5678F1B6E}"/>
              </a:ext>
            </a:extLst>
          </p:cNvPr>
          <p:cNvSpPr/>
          <p:nvPr/>
        </p:nvSpPr>
        <p:spPr>
          <a:xfrm>
            <a:off x="300038" y="447974"/>
            <a:ext cx="3703674" cy="272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POPULASI INDONESIA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7063010A-0B79-4729-A088-3EF271744EEA}"/>
              </a:ext>
            </a:extLst>
          </p:cNvPr>
          <p:cNvSpPr/>
          <p:nvPr/>
        </p:nvSpPr>
        <p:spPr>
          <a:xfrm>
            <a:off x="300038" y="6501461"/>
            <a:ext cx="213071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a:ea typeface="+mn-ea"/>
                <a:cs typeface="+mn-cs"/>
              </a:rPr>
              <a:t>Sumber</a:t>
            </a:r>
            <a:r>
              <a:rPr kumimoji="0" lang="en-US" sz="1000" b="0" i="0" u="none" strike="noStrike" kern="1200" cap="none" spc="0" normalizeH="0" baseline="0" noProof="0" dirty="0">
                <a:ln>
                  <a:noFill/>
                </a:ln>
                <a:solidFill>
                  <a:prstClr val="black"/>
                </a:solidFill>
                <a:effectLst/>
                <a:uLnTx/>
                <a:uFillTx/>
                <a:latin typeface="Calibri"/>
                <a:ea typeface="+mn-ea"/>
                <a:cs typeface="+mn-cs"/>
              </a:rPr>
              <a:t>, BPS,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Sensus</a:t>
            </a:r>
            <a:r>
              <a:rPr kumimoji="0" lang="en-US" sz="1000" b="0" i="0" u="none" strike="noStrike" kern="1200" cap="none" spc="0" normalizeH="0" baseline="0" noProof="0" dirty="0">
                <a:ln>
                  <a:noFill/>
                </a:ln>
                <a:solidFill>
                  <a:prstClr val="black"/>
                </a:solidFill>
                <a:effectLst/>
                <a:uLnTx/>
                <a:uFillTx/>
                <a:latin typeface="Calibri"/>
                <a:ea typeface="+mn-ea"/>
                <a:cs typeface="+mn-cs"/>
              </a:rPr>
              <a:t> Nasional, 20110</a:t>
            </a:r>
          </a:p>
        </p:txBody>
      </p:sp>
    </p:spTree>
    <p:extLst>
      <p:ext uri="{BB962C8B-B14F-4D97-AF65-F5344CB8AC3E}">
        <p14:creationId xmlns:p14="http://schemas.microsoft.com/office/powerpoint/2010/main" val="3444582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224E4E-5359-FF40-9D23-1C950291CC40}"/>
              </a:ext>
            </a:extLst>
          </p:cNvPr>
          <p:cNvPicPr>
            <a:picLocks noGrp="1" noChangeAspect="1"/>
          </p:cNvPicPr>
          <p:nvPr>
            <p:ph idx="1"/>
          </p:nvPr>
        </p:nvPicPr>
        <p:blipFill>
          <a:blip r:embed="rId2"/>
          <a:stretch>
            <a:fillRect/>
          </a:stretch>
        </p:blipFill>
        <p:spPr>
          <a:xfrm>
            <a:off x="0" y="0"/>
            <a:ext cx="11896078" cy="6857999"/>
          </a:xfrm>
        </p:spPr>
      </p:pic>
    </p:spTree>
    <p:extLst>
      <p:ext uri="{BB962C8B-B14F-4D97-AF65-F5344CB8AC3E}">
        <p14:creationId xmlns:p14="http://schemas.microsoft.com/office/powerpoint/2010/main" val="3028852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E57454E1-B7DA-4E3E-B745-E92293263AC0}"/>
              </a:ext>
            </a:extLst>
          </p:cNvPr>
          <p:cNvSpPr txBox="1">
            <a:spLocks/>
          </p:cNvSpPr>
          <p:nvPr/>
        </p:nvSpPr>
        <p:spPr>
          <a:xfrm>
            <a:off x="696539" y="5581"/>
            <a:ext cx="3154686" cy="72424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b="1" dirty="0" err="1">
                <a:solidFill>
                  <a:schemeClr val="accent1"/>
                </a:solidFill>
                <a:latin typeface="Avenir Next LT Pro" panose="020B0504020202020204" pitchFamily="34" charset="0"/>
              </a:rPr>
              <a:t>Indikator</a:t>
            </a:r>
            <a:endParaRPr lang="en-US" sz="4000" b="1" dirty="0">
              <a:solidFill>
                <a:schemeClr val="accent1"/>
              </a:solidFill>
              <a:latin typeface="Avenir Next LT Pro" panose="020B0504020202020204" pitchFamily="34" charset="0"/>
            </a:endParaRPr>
          </a:p>
        </p:txBody>
      </p:sp>
      <p:sp>
        <p:nvSpPr>
          <p:cNvPr id="12" name="TextBox 11">
            <a:extLst>
              <a:ext uri="{FF2B5EF4-FFF2-40B4-BE49-F238E27FC236}">
                <a16:creationId xmlns:a16="http://schemas.microsoft.com/office/drawing/2014/main" id="{DF4A583D-EAAB-493B-981A-882EC76F5620}"/>
              </a:ext>
            </a:extLst>
          </p:cNvPr>
          <p:cNvSpPr txBox="1"/>
          <p:nvPr/>
        </p:nvSpPr>
        <p:spPr>
          <a:xfrm>
            <a:off x="3299953" y="96193"/>
            <a:ext cx="5283014" cy="584775"/>
          </a:xfrm>
          <a:prstGeom prst="rect">
            <a:avLst/>
          </a:prstGeom>
          <a:noFill/>
        </p:spPr>
        <p:txBody>
          <a:bodyPr wrap="square" rtlCol="0">
            <a:spAutoFit/>
          </a:bodyPr>
          <a:lstStyle/>
          <a:p>
            <a:r>
              <a:rPr lang="en-US" altLang="ko-KR" sz="3200" b="1" noProof="1">
                <a:latin typeface="Avenir Next LT Pro" panose="020B0504020202020204" pitchFamily="34" charset="0"/>
                <a:cs typeface="Arial" panose="020B0604020202020204" pitchFamily="34" charset="0"/>
              </a:rPr>
              <a:t>Moderasi Beragama</a:t>
            </a:r>
          </a:p>
        </p:txBody>
      </p:sp>
      <p:sp>
        <p:nvSpPr>
          <p:cNvPr id="17" name="Rectangle 16">
            <a:extLst>
              <a:ext uri="{FF2B5EF4-FFF2-40B4-BE49-F238E27FC236}">
                <a16:creationId xmlns:a16="http://schemas.microsoft.com/office/drawing/2014/main" id="{208E6D9A-5478-4445-A7A8-5E3DCB9EC254}"/>
              </a:ext>
            </a:extLst>
          </p:cNvPr>
          <p:cNvSpPr/>
          <p:nvPr/>
        </p:nvSpPr>
        <p:spPr>
          <a:xfrm>
            <a:off x="696539" y="4351224"/>
            <a:ext cx="5356864" cy="18258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17">
            <a:extLst>
              <a:ext uri="{FF2B5EF4-FFF2-40B4-BE49-F238E27FC236}">
                <a16:creationId xmlns:a16="http://schemas.microsoft.com/office/drawing/2014/main" id="{A90C1719-F89F-4352-87E6-D64453C53EF0}"/>
              </a:ext>
            </a:extLst>
          </p:cNvPr>
          <p:cNvSpPr/>
          <p:nvPr/>
        </p:nvSpPr>
        <p:spPr>
          <a:xfrm>
            <a:off x="6210944" y="4351224"/>
            <a:ext cx="5356864" cy="18258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3038"/>
            <a:endParaRPr lang="id-ID" sz="1600" noProof="1">
              <a:solidFill>
                <a:schemeClr val="bg1"/>
              </a:solidFill>
              <a:latin typeface="Avenir Next LT Pro" panose="020B0504020202020204" pitchFamily="34" charset="0"/>
            </a:endParaRPr>
          </a:p>
        </p:txBody>
      </p:sp>
      <p:sp>
        <p:nvSpPr>
          <p:cNvPr id="19" name="Rectangle 18">
            <a:extLst>
              <a:ext uri="{FF2B5EF4-FFF2-40B4-BE49-F238E27FC236}">
                <a16:creationId xmlns:a16="http://schemas.microsoft.com/office/drawing/2014/main" id="{D1E3636A-E6CE-49CF-86D2-C4040084D6EB}"/>
              </a:ext>
            </a:extLst>
          </p:cNvPr>
          <p:cNvSpPr/>
          <p:nvPr/>
        </p:nvSpPr>
        <p:spPr>
          <a:xfrm>
            <a:off x="6210944" y="2381297"/>
            <a:ext cx="5356864" cy="18258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a:extLst>
              <a:ext uri="{FF2B5EF4-FFF2-40B4-BE49-F238E27FC236}">
                <a16:creationId xmlns:a16="http://schemas.microsoft.com/office/drawing/2014/main" id="{4DA9C04C-8D82-4AF7-A7A9-F71B036EEE98}"/>
              </a:ext>
            </a:extLst>
          </p:cNvPr>
          <p:cNvSpPr/>
          <p:nvPr/>
        </p:nvSpPr>
        <p:spPr>
          <a:xfrm>
            <a:off x="696539" y="2381297"/>
            <a:ext cx="5356864" cy="18258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id="{24D439B5-CAC3-49D4-BF36-A5CA174BB478}"/>
              </a:ext>
            </a:extLst>
          </p:cNvPr>
          <p:cNvSpPr txBox="1"/>
          <p:nvPr/>
        </p:nvSpPr>
        <p:spPr>
          <a:xfrm>
            <a:off x="696540" y="4451231"/>
            <a:ext cx="5244920" cy="1708160"/>
          </a:xfrm>
          <a:prstGeom prst="rect">
            <a:avLst/>
          </a:prstGeom>
          <a:noFill/>
        </p:spPr>
        <p:txBody>
          <a:bodyPr wrap="square" rtlCol="0">
            <a:spAutoFit/>
          </a:bodyPr>
          <a:lstStyle/>
          <a:p>
            <a:pPr algn="r">
              <a:spcBef>
                <a:spcPts val="600"/>
              </a:spcBef>
            </a:pPr>
            <a:r>
              <a:rPr lang="en-US" sz="2800" b="1" noProof="1">
                <a:latin typeface="Avenir Next LT Pro" panose="020B0504020202020204" pitchFamily="34" charset="0"/>
              </a:rPr>
              <a:t>Anti kekerasan</a:t>
            </a:r>
          </a:p>
          <a:p>
            <a:pPr algn="r">
              <a:spcBef>
                <a:spcPts val="600"/>
              </a:spcBef>
            </a:pPr>
            <a:r>
              <a:rPr lang="en-US" noProof="1">
                <a:latin typeface="Avenir Next LT Pro" panose="020B0504020202020204" pitchFamily="34" charset="0"/>
              </a:rPr>
              <a:t>Menolak tindakan seseorang atau kelompok tertentu yang menggunakan cara-cara kekerasan, baik secara fisik maupun verbal, dalam mengusung perubahan yang diinginkan</a:t>
            </a:r>
          </a:p>
        </p:txBody>
      </p:sp>
      <p:sp>
        <p:nvSpPr>
          <p:cNvPr id="5" name="TextBox 4">
            <a:extLst>
              <a:ext uri="{FF2B5EF4-FFF2-40B4-BE49-F238E27FC236}">
                <a16:creationId xmlns:a16="http://schemas.microsoft.com/office/drawing/2014/main" id="{AE588B38-3501-4F7F-9DED-348FED31B913}"/>
              </a:ext>
            </a:extLst>
          </p:cNvPr>
          <p:cNvSpPr txBox="1"/>
          <p:nvPr/>
        </p:nvSpPr>
        <p:spPr>
          <a:xfrm>
            <a:off x="696539" y="2500717"/>
            <a:ext cx="5355477" cy="1523494"/>
          </a:xfrm>
          <a:prstGeom prst="rect">
            <a:avLst/>
          </a:prstGeom>
          <a:noFill/>
        </p:spPr>
        <p:txBody>
          <a:bodyPr wrap="square">
            <a:spAutoFit/>
          </a:bodyPr>
          <a:lstStyle/>
          <a:p>
            <a:pPr algn="r">
              <a:spcBef>
                <a:spcPts val="600"/>
              </a:spcBef>
            </a:pPr>
            <a:r>
              <a:rPr lang="en-US" sz="2800" b="1" i="0" u="none" strike="noStrike" baseline="0" noProof="1">
                <a:latin typeface="Avenir Next LT Pro" panose="020B0504020202020204" pitchFamily="34" charset="0"/>
              </a:rPr>
              <a:t>Komitmen kebangsaan</a:t>
            </a:r>
          </a:p>
          <a:p>
            <a:pPr algn="r">
              <a:spcBef>
                <a:spcPts val="600"/>
              </a:spcBef>
            </a:pPr>
            <a:r>
              <a:rPr lang="id-ID" sz="2000" b="0" i="0" u="none" strike="noStrike" baseline="0" noProof="1">
                <a:latin typeface="Avenir Next LT Pro" panose="020B0504020202020204" pitchFamily="34" charset="0"/>
              </a:rPr>
              <a:t>Penerimaan terhadap</a:t>
            </a:r>
            <a:r>
              <a:rPr lang="en-US" sz="2000" b="0" i="0" u="none" strike="noStrike" baseline="0" noProof="1">
                <a:latin typeface="Avenir Next LT Pro" panose="020B0504020202020204" pitchFamily="34" charset="0"/>
              </a:rPr>
              <a:t> </a:t>
            </a:r>
            <a:r>
              <a:rPr lang="id-ID" sz="2000" b="0" i="0" u="none" strike="noStrike" baseline="0" noProof="1">
                <a:latin typeface="Avenir Next LT Pro" panose="020B0504020202020204" pitchFamily="34" charset="0"/>
              </a:rPr>
              <a:t>prinsip-prinsip berbangsa yang tertuang dalam konstitusi:</a:t>
            </a:r>
            <a:r>
              <a:rPr lang="en-US" sz="2000" b="0" i="0" u="none" strike="noStrike" baseline="0" noProof="1">
                <a:latin typeface="Avenir Next LT Pro" panose="020B0504020202020204" pitchFamily="34" charset="0"/>
              </a:rPr>
              <a:t> </a:t>
            </a:r>
            <a:r>
              <a:rPr lang="id-ID" sz="2000" b="0" i="0" u="none" strike="noStrike" baseline="0" noProof="1">
                <a:latin typeface="Avenir Next LT Pro" panose="020B0504020202020204" pitchFamily="34" charset="0"/>
              </a:rPr>
              <a:t>UUD 1945 dan regulasi di bawahnya</a:t>
            </a:r>
            <a:endParaRPr lang="id-ID" sz="2000" noProof="1">
              <a:latin typeface="Avenir Next LT Pro" panose="020B0504020202020204" pitchFamily="34" charset="0"/>
            </a:endParaRPr>
          </a:p>
        </p:txBody>
      </p:sp>
      <p:sp>
        <p:nvSpPr>
          <p:cNvPr id="7" name="TextBox 6">
            <a:extLst>
              <a:ext uri="{FF2B5EF4-FFF2-40B4-BE49-F238E27FC236}">
                <a16:creationId xmlns:a16="http://schemas.microsoft.com/office/drawing/2014/main" id="{61EEFFB3-E30B-48E6-8891-236C756EA136}"/>
              </a:ext>
            </a:extLst>
          </p:cNvPr>
          <p:cNvSpPr txBox="1"/>
          <p:nvPr/>
        </p:nvSpPr>
        <p:spPr>
          <a:xfrm>
            <a:off x="6210944" y="2500717"/>
            <a:ext cx="5284517" cy="1708160"/>
          </a:xfrm>
          <a:prstGeom prst="rect">
            <a:avLst/>
          </a:prstGeom>
          <a:noFill/>
        </p:spPr>
        <p:txBody>
          <a:bodyPr wrap="square">
            <a:spAutoFit/>
          </a:bodyPr>
          <a:lstStyle/>
          <a:p>
            <a:pPr>
              <a:spcBef>
                <a:spcPts val="600"/>
              </a:spcBef>
            </a:pPr>
            <a:r>
              <a:rPr lang="en-US" sz="2800" b="1" i="0" u="none" strike="noStrike" baseline="0" noProof="1">
                <a:latin typeface="Avenir Next LT Pro" panose="020B0504020202020204" pitchFamily="34" charset="0"/>
              </a:rPr>
              <a:t>Toleransi</a:t>
            </a:r>
            <a:endParaRPr lang="en-US" sz="2800" b="1" noProof="1">
              <a:latin typeface="Avenir Next LT Pro" panose="020B0504020202020204" pitchFamily="34" charset="0"/>
            </a:endParaRPr>
          </a:p>
          <a:p>
            <a:pPr>
              <a:spcBef>
                <a:spcPts val="600"/>
              </a:spcBef>
            </a:pPr>
            <a:r>
              <a:rPr lang="en-US" i="0" u="none" strike="noStrike" baseline="0" noProof="1">
                <a:latin typeface="Avenir Next LT Pro" panose="020B0504020202020204" pitchFamily="34" charset="0"/>
              </a:rPr>
              <a:t>Menghormati perbedaan dan </a:t>
            </a:r>
            <a:r>
              <a:rPr lang="id-ID" i="0" u="none" strike="noStrike" baseline="0" noProof="1">
                <a:latin typeface="Avenir Next LT Pro" panose="020B0504020202020204" pitchFamily="34" charset="0"/>
              </a:rPr>
              <a:t>memberi ruang orang lain untuk berkeyakinan, mengekspresikan keyakinannya, dan menyampaikan pendapat. Menghargai</a:t>
            </a:r>
            <a:r>
              <a:rPr lang="id-ID" i="0" u="none" strike="noStrike" noProof="1">
                <a:latin typeface="Avenir Next LT Pro" panose="020B0504020202020204" pitchFamily="34" charset="0"/>
              </a:rPr>
              <a:t> kesetaraan dan </a:t>
            </a:r>
            <a:r>
              <a:rPr lang="en-US" i="0" u="none" strike="noStrike" noProof="1">
                <a:latin typeface="Avenir Next LT Pro" panose="020B0504020202020204" pitchFamily="34" charset="0"/>
              </a:rPr>
              <a:t>sedia be</a:t>
            </a:r>
            <a:r>
              <a:rPr lang="id-ID" i="0" u="none" strike="noStrike" noProof="1">
                <a:latin typeface="Avenir Next LT Pro" panose="020B0504020202020204" pitchFamily="34" charset="0"/>
              </a:rPr>
              <a:t>kerjasama</a:t>
            </a:r>
            <a:r>
              <a:rPr lang="id-ID" b="0" i="0" u="none" strike="noStrike" noProof="1">
                <a:latin typeface="Avenir Next LT Pro" panose="020B0504020202020204" pitchFamily="34" charset="0"/>
              </a:rPr>
              <a:t>.</a:t>
            </a:r>
            <a:endParaRPr lang="id-ID" noProof="1">
              <a:latin typeface="Avenir Next LT Pro" panose="020B0504020202020204" pitchFamily="34" charset="0"/>
            </a:endParaRPr>
          </a:p>
        </p:txBody>
      </p:sp>
      <p:sp>
        <p:nvSpPr>
          <p:cNvPr id="9" name="TextBox 8">
            <a:extLst>
              <a:ext uri="{FF2B5EF4-FFF2-40B4-BE49-F238E27FC236}">
                <a16:creationId xmlns:a16="http://schemas.microsoft.com/office/drawing/2014/main" id="{7EB7C9DC-ED04-4B56-933F-A93B9B775569}"/>
              </a:ext>
            </a:extLst>
          </p:cNvPr>
          <p:cNvSpPr txBox="1"/>
          <p:nvPr/>
        </p:nvSpPr>
        <p:spPr>
          <a:xfrm>
            <a:off x="6319677" y="4451231"/>
            <a:ext cx="5167626" cy="1708160"/>
          </a:xfrm>
          <a:prstGeom prst="rect">
            <a:avLst/>
          </a:prstGeom>
          <a:noFill/>
        </p:spPr>
        <p:txBody>
          <a:bodyPr wrap="square">
            <a:spAutoFit/>
          </a:bodyPr>
          <a:lstStyle/>
          <a:p>
            <a:pPr>
              <a:spcBef>
                <a:spcPts val="600"/>
              </a:spcBef>
            </a:pPr>
            <a:r>
              <a:rPr lang="en-US" sz="2800" b="1" noProof="1">
                <a:latin typeface="Avenir Next LT Pro" panose="020B0504020202020204" pitchFamily="34" charset="0"/>
              </a:rPr>
              <a:t>Penerimaan terhadap tradisi</a:t>
            </a:r>
            <a:endParaRPr lang="id-ID" sz="2800" b="1" noProof="1">
              <a:latin typeface="Avenir Next LT Pro" panose="020B0504020202020204" pitchFamily="34" charset="0"/>
            </a:endParaRPr>
          </a:p>
          <a:p>
            <a:pPr>
              <a:spcBef>
                <a:spcPts val="600"/>
              </a:spcBef>
            </a:pPr>
            <a:r>
              <a:rPr lang="id-ID" b="0" i="0" u="none" strike="noStrike" baseline="0" noProof="1">
                <a:latin typeface="Avenir Next LT Pro" panose="020B0504020202020204" pitchFamily="34" charset="0"/>
              </a:rPr>
              <a:t>Ramah dalam penerimaan tradisi dan budaya lokal dalam perilaku keagamaannya, sejauh tidak bertentangan dengan pokok ajaran agama</a:t>
            </a:r>
            <a:endParaRPr lang="id-ID" noProof="1">
              <a:latin typeface="Avenir Next LT Pro" panose="020B0504020202020204" pitchFamily="34" charset="0"/>
            </a:endParaRPr>
          </a:p>
        </p:txBody>
      </p:sp>
      <p:sp>
        <p:nvSpPr>
          <p:cNvPr id="15" name="TextBox 14">
            <a:extLst>
              <a:ext uri="{FF2B5EF4-FFF2-40B4-BE49-F238E27FC236}">
                <a16:creationId xmlns:a16="http://schemas.microsoft.com/office/drawing/2014/main" id="{ED1F137A-C1B1-48EE-BC93-3A7C893E4466}"/>
              </a:ext>
            </a:extLst>
          </p:cNvPr>
          <p:cNvSpPr txBox="1"/>
          <p:nvPr/>
        </p:nvSpPr>
        <p:spPr>
          <a:xfrm>
            <a:off x="11487303" y="6289905"/>
            <a:ext cx="48178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8</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5237AAC-179A-43CC-A4B2-85259BBF283F}"/>
              </a:ext>
            </a:extLst>
          </p:cNvPr>
          <p:cNvSpPr txBox="1"/>
          <p:nvPr/>
        </p:nvSpPr>
        <p:spPr>
          <a:xfrm>
            <a:off x="312876" y="2042990"/>
            <a:ext cx="1238963" cy="1631216"/>
          </a:xfrm>
          <a:prstGeom prst="rect">
            <a:avLst/>
          </a:prstGeom>
          <a:noFill/>
        </p:spPr>
        <p:txBody>
          <a:bodyPr wrap="square" rtlCol="0">
            <a:spAutoFit/>
          </a:bodyPr>
          <a:lstStyle/>
          <a:p>
            <a:pPr algn="r"/>
            <a:r>
              <a:rPr lang="en-US" altLang="ko-KR" sz="10000" b="1" dirty="0">
                <a:solidFill>
                  <a:schemeClr val="tx1">
                    <a:alpha val="30000"/>
                  </a:schemeClr>
                </a:solidFill>
                <a:latin typeface="Avenir Next LT Pro" panose="020B0504020202020204" pitchFamily="34" charset="0"/>
                <a:cs typeface="Arial" panose="020B0604020202020204" pitchFamily="34" charset="0"/>
              </a:rPr>
              <a:t>1</a:t>
            </a:r>
            <a:endParaRPr lang="ko-KR" altLang="en-US" sz="10000" b="1" dirty="0">
              <a:solidFill>
                <a:schemeClr val="tx1">
                  <a:alpha val="30000"/>
                </a:schemeClr>
              </a:solidFill>
              <a:latin typeface="Avenir Next LT Pro" panose="020B05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9C6D7D69-0000-4D3F-805B-B81F58F54FF1}"/>
              </a:ext>
            </a:extLst>
          </p:cNvPr>
          <p:cNvSpPr txBox="1"/>
          <p:nvPr/>
        </p:nvSpPr>
        <p:spPr>
          <a:xfrm>
            <a:off x="10487773" y="2066816"/>
            <a:ext cx="1238963" cy="1631216"/>
          </a:xfrm>
          <a:prstGeom prst="rect">
            <a:avLst/>
          </a:prstGeom>
          <a:noFill/>
        </p:spPr>
        <p:txBody>
          <a:bodyPr wrap="square" rtlCol="0">
            <a:spAutoFit/>
          </a:bodyPr>
          <a:lstStyle/>
          <a:p>
            <a:pPr algn="r"/>
            <a:r>
              <a:rPr lang="en-US" altLang="ko-KR" sz="10000" b="1" dirty="0">
                <a:solidFill>
                  <a:schemeClr val="tx1">
                    <a:alpha val="30000"/>
                  </a:schemeClr>
                </a:solidFill>
                <a:latin typeface="Avenir Next LT Pro" panose="020B0504020202020204" pitchFamily="34" charset="0"/>
                <a:cs typeface="Arial" panose="020B0604020202020204" pitchFamily="34" charset="0"/>
              </a:rPr>
              <a:t>2</a:t>
            </a:r>
            <a:endParaRPr lang="ko-KR" altLang="en-US" sz="10000" b="1" dirty="0">
              <a:solidFill>
                <a:schemeClr val="tx1">
                  <a:alpha val="30000"/>
                </a:schemeClr>
              </a:solidFill>
              <a:latin typeface="Avenir Next LT Pro" panose="020B05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7C500BE-BF66-4A08-AB6F-BCE4BB267278}"/>
              </a:ext>
            </a:extLst>
          </p:cNvPr>
          <p:cNvSpPr txBox="1"/>
          <p:nvPr/>
        </p:nvSpPr>
        <p:spPr>
          <a:xfrm>
            <a:off x="333866" y="4029880"/>
            <a:ext cx="1238963" cy="1631216"/>
          </a:xfrm>
          <a:prstGeom prst="rect">
            <a:avLst/>
          </a:prstGeom>
          <a:noFill/>
        </p:spPr>
        <p:txBody>
          <a:bodyPr wrap="square" rtlCol="0">
            <a:spAutoFit/>
          </a:bodyPr>
          <a:lstStyle/>
          <a:p>
            <a:pPr algn="r"/>
            <a:r>
              <a:rPr lang="id-ID" altLang="ko-KR" sz="10000" b="1" dirty="0">
                <a:solidFill>
                  <a:schemeClr val="tx1">
                    <a:alpha val="30000"/>
                  </a:schemeClr>
                </a:solidFill>
                <a:latin typeface="Avenir Next LT Pro" panose="020B0504020202020204" pitchFamily="34" charset="0"/>
                <a:cs typeface="Arial" panose="020B0604020202020204" pitchFamily="34" charset="0"/>
              </a:rPr>
              <a:t>3</a:t>
            </a:r>
            <a:endParaRPr lang="ko-KR" altLang="en-US" sz="10000" b="1" dirty="0">
              <a:solidFill>
                <a:schemeClr val="tx1">
                  <a:alpha val="30000"/>
                </a:schemeClr>
              </a:solidFill>
              <a:latin typeface="Avenir Next LT Pro" panose="020B05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E00451D-89EE-450E-B9E1-A1768DB7194F}"/>
              </a:ext>
            </a:extLst>
          </p:cNvPr>
          <p:cNvSpPr txBox="1"/>
          <p:nvPr/>
        </p:nvSpPr>
        <p:spPr>
          <a:xfrm>
            <a:off x="10451714" y="4011252"/>
            <a:ext cx="1238963" cy="1631216"/>
          </a:xfrm>
          <a:prstGeom prst="rect">
            <a:avLst/>
          </a:prstGeom>
          <a:noFill/>
        </p:spPr>
        <p:txBody>
          <a:bodyPr wrap="square" rtlCol="0">
            <a:spAutoFit/>
          </a:bodyPr>
          <a:lstStyle/>
          <a:p>
            <a:pPr algn="r"/>
            <a:r>
              <a:rPr lang="id-ID" altLang="ko-KR" sz="10000" b="1" dirty="0">
                <a:solidFill>
                  <a:schemeClr val="tx1">
                    <a:alpha val="30000"/>
                  </a:schemeClr>
                </a:solidFill>
                <a:latin typeface="Avenir Next LT Pro" panose="020B0504020202020204" pitchFamily="34" charset="0"/>
                <a:cs typeface="Arial" panose="020B0604020202020204" pitchFamily="34" charset="0"/>
              </a:rPr>
              <a:t>4</a:t>
            </a:r>
            <a:endParaRPr lang="ko-KR" altLang="en-US" sz="10000" b="1" dirty="0">
              <a:solidFill>
                <a:schemeClr val="tx1">
                  <a:alpha val="30000"/>
                </a:schemeClr>
              </a:solidFill>
              <a:latin typeface="Avenir Next LT Pro" panose="020B05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E144AEA-3204-48D2-8171-89F977572D84}"/>
              </a:ext>
            </a:extLst>
          </p:cNvPr>
          <p:cNvSpPr txBox="1"/>
          <p:nvPr/>
        </p:nvSpPr>
        <p:spPr>
          <a:xfrm>
            <a:off x="481510" y="1009686"/>
            <a:ext cx="11438783" cy="1015663"/>
          </a:xfrm>
          <a:prstGeom prst="rect">
            <a:avLst/>
          </a:prstGeom>
          <a:noFill/>
        </p:spPr>
        <p:txBody>
          <a:bodyPr wrap="square">
            <a:spAutoFit/>
          </a:bodyPr>
          <a:lstStyle/>
          <a:p>
            <a:r>
              <a:rPr lang="en-US" sz="2000" b="1" noProof="1">
                <a:latin typeface="Avenir Next LT Pro" panose="020B0504020202020204" pitchFamily="34" charset="0"/>
                <a:ea typeface="Avenir Next Medium" charset="0"/>
                <a:cs typeface="Avenir Next Medium" charset="0"/>
              </a:rPr>
              <a:t>Moderasi Beragama bukan hal absurd yang tak bisa diukur. Keberhasilan Moderasi Beragama dalam kehidupan masyarakat Indonesia dapat terlihat dari tingginya empat indikator utama berikut ini serta beberapa indikator lain yang selaras dan saling bertautan:</a:t>
            </a:r>
          </a:p>
        </p:txBody>
      </p:sp>
      <p:sp>
        <p:nvSpPr>
          <p:cNvPr id="24" name="Rectangle 23">
            <a:extLst>
              <a:ext uri="{FF2B5EF4-FFF2-40B4-BE49-F238E27FC236}">
                <a16:creationId xmlns:a16="http://schemas.microsoft.com/office/drawing/2014/main" id="{0BD85EBF-773F-4776-98BE-D96CAD7843E4}"/>
              </a:ext>
            </a:extLst>
          </p:cNvPr>
          <p:cNvSpPr/>
          <p:nvPr/>
        </p:nvSpPr>
        <p:spPr>
          <a:xfrm>
            <a:off x="271707" y="-5758"/>
            <a:ext cx="18288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702007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768897AA-8B9B-47FA-8414-5CAE0054530E}"/>
              </a:ext>
            </a:extLst>
          </p:cNvPr>
          <p:cNvSpPr txBox="1"/>
          <p:nvPr/>
        </p:nvSpPr>
        <p:spPr>
          <a:xfrm>
            <a:off x="1442259" y="2252252"/>
            <a:ext cx="2524454" cy="1169551"/>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Diwujudkan dalam sikap hidup amanah, adil, serta menebar </a:t>
            </a:r>
            <a:r>
              <a:rPr lang="id-ID" altLang="ko-KR" sz="1400" noProof="1">
                <a:latin typeface="Avenir Next LT Pro" panose="020B0504020202020204" pitchFamily="34" charset="0"/>
                <a:cs typeface="Arial" panose="020B0604020202020204" pitchFamily="34" charset="0"/>
              </a:rPr>
              <a:t>ke</a:t>
            </a:r>
            <a:r>
              <a:rPr lang="en-US" altLang="ko-KR" sz="1400" noProof="1">
                <a:latin typeface="Avenir Next LT Pro" panose="020B0504020202020204" pitchFamily="34" charset="0"/>
                <a:cs typeface="Arial" panose="020B0604020202020204" pitchFamily="34" charset="0"/>
              </a:rPr>
              <a:t>bajik</a:t>
            </a:r>
            <a:r>
              <a:rPr lang="id-ID" altLang="ko-KR" sz="1400" noProof="1">
                <a:latin typeface="Avenir Next LT Pro" panose="020B0504020202020204" pitchFamily="34" charset="0"/>
                <a:cs typeface="Arial" panose="020B0604020202020204" pitchFamily="34" charset="0"/>
              </a:rPr>
              <a:t>an</a:t>
            </a:r>
            <a:r>
              <a:rPr lang="en-US" altLang="ko-KR" sz="1400" noProof="1">
                <a:latin typeface="Avenir Next LT Pro" panose="020B0504020202020204" pitchFamily="34" charset="0"/>
                <a:cs typeface="Arial" panose="020B0604020202020204" pitchFamily="34" charset="0"/>
              </a:rPr>
              <a:t> </a:t>
            </a:r>
            <a:r>
              <a:rPr lang="id-ID" altLang="ko-KR" sz="1400" noProof="1">
                <a:latin typeface="Avenir Next LT Pro" panose="020B0504020202020204" pitchFamily="34" charset="0"/>
                <a:cs typeface="Arial" panose="020B0604020202020204" pitchFamily="34" charset="0"/>
              </a:rPr>
              <a:t>dan </a:t>
            </a:r>
            <a:r>
              <a:rPr lang="en-US" altLang="ko-KR" sz="1400" noProof="1">
                <a:latin typeface="Avenir Next LT Pro" panose="020B0504020202020204" pitchFamily="34" charset="0"/>
                <a:cs typeface="Arial" panose="020B0604020202020204" pitchFamily="34" charset="0"/>
              </a:rPr>
              <a:t>kasih sayang terhadap sesama manusia</a:t>
            </a:r>
          </a:p>
        </p:txBody>
      </p:sp>
      <p:sp>
        <p:nvSpPr>
          <p:cNvPr id="34" name="TextBox 33">
            <a:extLst>
              <a:ext uri="{FF2B5EF4-FFF2-40B4-BE49-F238E27FC236}">
                <a16:creationId xmlns:a16="http://schemas.microsoft.com/office/drawing/2014/main" id="{331C7C0D-BBCB-4462-BF59-0B2705860E18}"/>
              </a:ext>
            </a:extLst>
          </p:cNvPr>
          <p:cNvSpPr txBox="1"/>
          <p:nvPr/>
        </p:nvSpPr>
        <p:spPr>
          <a:xfrm>
            <a:off x="1442259" y="1671430"/>
            <a:ext cx="2524454"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Memajukan Kehidupan Umat Manusia</a:t>
            </a:r>
            <a:endParaRPr lang="ko-KR" altLang="en-US" sz="1600" b="1" noProof="1">
              <a:latin typeface="Avenir Next LT Pro" panose="020B05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12865FFE-A772-4A44-A2DC-1BDF1322AF60}"/>
              </a:ext>
            </a:extLst>
          </p:cNvPr>
          <p:cNvSpPr txBox="1"/>
          <p:nvPr/>
        </p:nvSpPr>
        <p:spPr>
          <a:xfrm>
            <a:off x="1442260" y="4644356"/>
            <a:ext cx="2132214" cy="1384995"/>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Mempromosikan dan mengejawantahkan pengamalan cara pandang, sikap, dan praktik keagamaan jalan tengah</a:t>
            </a:r>
          </a:p>
        </p:txBody>
      </p:sp>
      <p:sp>
        <p:nvSpPr>
          <p:cNvPr id="37" name="TextBox 36">
            <a:extLst>
              <a:ext uri="{FF2B5EF4-FFF2-40B4-BE49-F238E27FC236}">
                <a16:creationId xmlns:a16="http://schemas.microsoft.com/office/drawing/2014/main" id="{E5A6B844-7DDE-4A6C-B173-DE0842193274}"/>
              </a:ext>
            </a:extLst>
          </p:cNvPr>
          <p:cNvSpPr txBox="1"/>
          <p:nvPr/>
        </p:nvSpPr>
        <p:spPr>
          <a:xfrm>
            <a:off x="1442259" y="4029955"/>
            <a:ext cx="2087862"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Memperkuat Nilai Moderat</a:t>
            </a:r>
            <a:endParaRPr lang="ko-KR" altLang="en-US" sz="1600" b="1" noProof="1">
              <a:latin typeface="Avenir Next L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D4C447D5-36AA-4D71-BC52-E879A19CA7E8}"/>
              </a:ext>
            </a:extLst>
          </p:cNvPr>
          <p:cNvSpPr txBox="1"/>
          <p:nvPr/>
        </p:nvSpPr>
        <p:spPr>
          <a:xfrm>
            <a:off x="4131360" y="4644356"/>
            <a:ext cx="2266729" cy="1384995"/>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Menebar kebajikan dan kedamaian, mengatasi konflik dengan prinsip adil dan berimbang serta berpedoman pada konstitusi</a:t>
            </a:r>
          </a:p>
        </p:txBody>
      </p:sp>
      <p:sp>
        <p:nvSpPr>
          <p:cNvPr id="40" name="TextBox 39">
            <a:extLst>
              <a:ext uri="{FF2B5EF4-FFF2-40B4-BE49-F238E27FC236}">
                <a16:creationId xmlns:a16="http://schemas.microsoft.com/office/drawing/2014/main" id="{72EF7C9C-5DD9-4A61-A74E-D0336C8E0FF9}"/>
              </a:ext>
            </a:extLst>
          </p:cNvPr>
          <p:cNvSpPr txBox="1"/>
          <p:nvPr/>
        </p:nvSpPr>
        <p:spPr>
          <a:xfrm>
            <a:off x="4105717" y="4029955"/>
            <a:ext cx="2318014" cy="584775"/>
          </a:xfrm>
          <a:prstGeom prst="rect">
            <a:avLst/>
          </a:prstGeom>
          <a:noFill/>
        </p:spPr>
        <p:txBody>
          <a:bodyPr wrap="square" rtlCol="0">
            <a:spAutoFit/>
          </a:bodyPr>
          <a:lstStyle/>
          <a:p>
            <a:r>
              <a:rPr lang="id-ID" altLang="ko-KR" sz="1600" b="1" noProof="1">
                <a:latin typeface="Avenir Next LT Pro" panose="020B0504020202020204" pitchFamily="34" charset="0"/>
                <a:cs typeface="Arial" panose="020B0604020202020204" pitchFamily="34" charset="0"/>
              </a:rPr>
              <a:t>Mewujudkan </a:t>
            </a:r>
            <a:r>
              <a:rPr lang="en-US" altLang="ko-KR" sz="1600" b="1" noProof="1">
                <a:latin typeface="Avenir Next LT Pro" panose="020B0504020202020204" pitchFamily="34" charset="0"/>
                <a:cs typeface="Arial" panose="020B0604020202020204" pitchFamily="34" charset="0"/>
              </a:rPr>
              <a:t>Perdamaian</a:t>
            </a:r>
            <a:endParaRPr lang="ko-KR" altLang="en-US" sz="1600" b="1" noProof="1">
              <a:latin typeface="Avenir Next LT Pro" panose="020B05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8FAF967-0338-461A-96E3-072143190097}"/>
              </a:ext>
            </a:extLst>
          </p:cNvPr>
          <p:cNvSpPr txBox="1"/>
          <p:nvPr/>
        </p:nvSpPr>
        <p:spPr>
          <a:xfrm>
            <a:off x="4890705" y="2252252"/>
            <a:ext cx="3084623" cy="1169551"/>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Menjadikan nilai-nilai moral universal dan pokok ajaran agama sebagai pandangan hidup (</a:t>
            </a:r>
            <a:r>
              <a:rPr lang="en-US" altLang="ko-KR" sz="1400" i="1" noProof="1">
                <a:latin typeface="Avenir Next LT Pro" panose="020B0504020202020204" pitchFamily="34" charset="0"/>
                <a:cs typeface="Arial" panose="020B0604020202020204" pitchFamily="34" charset="0"/>
              </a:rPr>
              <a:t>world view</a:t>
            </a:r>
            <a:r>
              <a:rPr lang="en-US" altLang="ko-KR" sz="1400" noProof="1">
                <a:latin typeface="Avenir Next LT Pro" panose="020B0504020202020204" pitchFamily="34" charset="0"/>
                <a:cs typeface="Arial" panose="020B0604020202020204" pitchFamily="34" charset="0"/>
              </a:rPr>
              <a:t>) dengan tetap berpijak pada jati diri Indonesia</a:t>
            </a:r>
          </a:p>
        </p:txBody>
      </p:sp>
      <p:sp>
        <p:nvSpPr>
          <p:cNvPr id="43" name="TextBox 42">
            <a:extLst>
              <a:ext uri="{FF2B5EF4-FFF2-40B4-BE49-F238E27FC236}">
                <a16:creationId xmlns:a16="http://schemas.microsoft.com/office/drawing/2014/main" id="{3E7EE924-1EB9-4EEB-A576-699692051C60}"/>
              </a:ext>
            </a:extLst>
          </p:cNvPr>
          <p:cNvSpPr txBox="1"/>
          <p:nvPr/>
        </p:nvSpPr>
        <p:spPr>
          <a:xfrm>
            <a:off x="4890705" y="1671430"/>
            <a:ext cx="2755108"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Menjunjung Tinggi Keadaban Mulia</a:t>
            </a:r>
            <a:endParaRPr lang="ko-KR" altLang="en-US" sz="1600" b="1" noProof="1">
              <a:latin typeface="Avenir Next LT Pro" panose="020B05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8582905-EEED-438F-8EDB-F9DB43B27D10}"/>
              </a:ext>
            </a:extLst>
          </p:cNvPr>
          <p:cNvSpPr txBox="1"/>
          <p:nvPr/>
        </p:nvSpPr>
        <p:spPr>
          <a:xfrm>
            <a:off x="8614479" y="2252252"/>
            <a:ext cx="3189596" cy="1169551"/>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Mengutamakan sikap memanusiakan manusia, baik laki-laki maupun perempuan atas dasar kesetaraan hak dan kewajiban warga negara demi kemaslahatan bersama</a:t>
            </a:r>
          </a:p>
        </p:txBody>
      </p:sp>
      <p:sp>
        <p:nvSpPr>
          <p:cNvPr id="46" name="TextBox 45">
            <a:extLst>
              <a:ext uri="{FF2B5EF4-FFF2-40B4-BE49-F238E27FC236}">
                <a16:creationId xmlns:a16="http://schemas.microsoft.com/office/drawing/2014/main" id="{8A33852F-3BD8-47A5-8C78-13A575EF1E37}"/>
              </a:ext>
            </a:extLst>
          </p:cNvPr>
          <p:cNvSpPr txBox="1"/>
          <p:nvPr/>
        </p:nvSpPr>
        <p:spPr>
          <a:xfrm>
            <a:off x="8614479" y="1671430"/>
            <a:ext cx="2994002"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Menghormati Harkat Martabat Kemanusiaan</a:t>
            </a:r>
            <a:endParaRPr lang="ko-KR" altLang="en-US" sz="1600" b="1" noProof="1">
              <a:latin typeface="Avenir Next LT Pro" panose="020B05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8F09EA0-ADC9-4535-B349-2749C938A972}"/>
              </a:ext>
            </a:extLst>
          </p:cNvPr>
          <p:cNvSpPr txBox="1"/>
          <p:nvPr/>
        </p:nvSpPr>
        <p:spPr>
          <a:xfrm>
            <a:off x="6839040" y="4644356"/>
            <a:ext cx="2266729" cy="1169551"/>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Menerima keberagaman sebagai anugerah, dan karenanya bersikap terbuka terhadap perbedaan</a:t>
            </a:r>
          </a:p>
        </p:txBody>
      </p:sp>
      <p:sp>
        <p:nvSpPr>
          <p:cNvPr id="56" name="TextBox 55">
            <a:extLst>
              <a:ext uri="{FF2B5EF4-FFF2-40B4-BE49-F238E27FC236}">
                <a16:creationId xmlns:a16="http://schemas.microsoft.com/office/drawing/2014/main" id="{D14AEF83-04F0-46FE-A115-2C99B728199B}"/>
              </a:ext>
            </a:extLst>
          </p:cNvPr>
          <p:cNvSpPr txBox="1"/>
          <p:nvPr/>
        </p:nvSpPr>
        <p:spPr>
          <a:xfrm>
            <a:off x="6892263" y="4029955"/>
            <a:ext cx="2160283"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Menghargai Kemajemukan</a:t>
            </a:r>
            <a:endParaRPr lang="ko-KR" altLang="en-US" sz="1600" b="1" noProof="1">
              <a:latin typeface="Avenir Next LT Pro" panose="020B05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84147867-A9E6-4CE6-9AF5-7FAA7D23F085}"/>
              </a:ext>
            </a:extLst>
          </p:cNvPr>
          <p:cNvSpPr>
            <a:spLocks noGrp="1"/>
          </p:cNvSpPr>
          <p:nvPr>
            <p:ph type="body" sz="quarter" idx="4294967295"/>
          </p:nvPr>
        </p:nvSpPr>
        <p:spPr>
          <a:xfrm>
            <a:off x="626648" y="232659"/>
            <a:ext cx="5391027" cy="724247"/>
          </a:xfrm>
        </p:spPr>
        <p:txBody>
          <a:bodyPr>
            <a:noAutofit/>
          </a:bodyPr>
          <a:lstStyle/>
          <a:p>
            <a:pPr marL="0" indent="0" algn="l">
              <a:buNone/>
            </a:pPr>
            <a:r>
              <a:rPr lang="en-US" sz="3200" b="1" dirty="0" err="1">
                <a:solidFill>
                  <a:schemeClr val="accent1"/>
                </a:solidFill>
                <a:latin typeface="Avenir Next LT Pro" panose="020B0504020202020204" pitchFamily="34" charset="0"/>
              </a:rPr>
              <a:t>Muatan</a:t>
            </a:r>
            <a:r>
              <a:rPr lang="en-US" sz="3200" b="1" dirty="0">
                <a:solidFill>
                  <a:schemeClr val="accent1"/>
                </a:solidFill>
                <a:latin typeface="Avenir Next LT Pro" panose="020B0504020202020204" pitchFamily="34" charset="0"/>
              </a:rPr>
              <a:t> </a:t>
            </a:r>
            <a:r>
              <a:rPr lang="en-US" sz="3200" b="1" dirty="0" err="1">
                <a:solidFill>
                  <a:schemeClr val="accent1"/>
                </a:solidFill>
                <a:latin typeface="Avenir Next LT Pro" panose="020B0504020202020204" pitchFamily="34" charset="0"/>
              </a:rPr>
              <a:t>Pesan</a:t>
            </a:r>
            <a:r>
              <a:rPr lang="en-US" sz="3200" b="1" dirty="0">
                <a:solidFill>
                  <a:schemeClr val="accent1"/>
                </a:solidFill>
                <a:latin typeface="Avenir Next LT Pro" panose="020B0504020202020204" pitchFamily="34" charset="0"/>
              </a:rPr>
              <a:t> </a:t>
            </a:r>
            <a:r>
              <a:rPr lang="en-US" sz="3200" b="1" dirty="0" err="1">
                <a:solidFill>
                  <a:schemeClr val="accent1"/>
                </a:solidFill>
                <a:latin typeface="Avenir Next LT Pro" panose="020B0504020202020204" pitchFamily="34" charset="0"/>
              </a:rPr>
              <a:t>Keagamaan</a:t>
            </a:r>
            <a:endParaRPr lang="en-US" sz="3200" b="1" dirty="0">
              <a:solidFill>
                <a:schemeClr val="accent1"/>
              </a:solidFill>
              <a:latin typeface="Avenir Next LT Pro" panose="020B0504020202020204" pitchFamily="34" charset="0"/>
            </a:endParaRPr>
          </a:p>
        </p:txBody>
      </p:sp>
      <p:sp>
        <p:nvSpPr>
          <p:cNvPr id="4" name="TextBox 3">
            <a:extLst>
              <a:ext uri="{FF2B5EF4-FFF2-40B4-BE49-F238E27FC236}">
                <a16:creationId xmlns:a16="http://schemas.microsoft.com/office/drawing/2014/main" id="{C5717D75-2D70-4F24-B094-69197580F551}"/>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10</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470B7E88-9DEF-487C-9909-9C24A74D8BBE}"/>
              </a:ext>
            </a:extLst>
          </p:cNvPr>
          <p:cNvSpPr txBox="1"/>
          <p:nvPr/>
        </p:nvSpPr>
        <p:spPr>
          <a:xfrm>
            <a:off x="626649" y="758760"/>
            <a:ext cx="6095158" cy="369332"/>
          </a:xfrm>
          <a:prstGeom prst="rect">
            <a:avLst/>
          </a:prstGeom>
          <a:noFill/>
        </p:spPr>
        <p:txBody>
          <a:bodyPr wrap="square">
            <a:spAutoFit/>
          </a:bodyPr>
          <a:lstStyle/>
          <a:p>
            <a:r>
              <a:rPr lang="en-US" b="1" noProof="1">
                <a:solidFill>
                  <a:schemeClr val="tx1">
                    <a:lumMod val="65000"/>
                    <a:lumOff val="35000"/>
                  </a:schemeClr>
                </a:solidFill>
                <a:latin typeface="Avenir Next LT Pro" panose="020B0504020202020204" pitchFamily="34" charset="0"/>
              </a:rPr>
              <a:t>d</a:t>
            </a:r>
            <a:r>
              <a:rPr lang="en-US" sz="1800" b="1" noProof="1">
                <a:solidFill>
                  <a:schemeClr val="tx1">
                    <a:lumMod val="65000"/>
                    <a:lumOff val="35000"/>
                  </a:schemeClr>
                </a:solidFill>
                <a:latin typeface="Avenir Next LT Pro" panose="020B0504020202020204" pitchFamily="34" charset="0"/>
              </a:rPr>
              <a:t>alam Moderasi Beragama</a:t>
            </a:r>
          </a:p>
        </p:txBody>
      </p:sp>
      <p:sp>
        <p:nvSpPr>
          <p:cNvPr id="32" name="TextBox 31">
            <a:extLst>
              <a:ext uri="{FF2B5EF4-FFF2-40B4-BE49-F238E27FC236}">
                <a16:creationId xmlns:a16="http://schemas.microsoft.com/office/drawing/2014/main" id="{2642DBE9-3916-4EF9-ACAF-EC6C4CA15191}"/>
              </a:ext>
            </a:extLst>
          </p:cNvPr>
          <p:cNvSpPr txBox="1"/>
          <p:nvPr/>
        </p:nvSpPr>
        <p:spPr>
          <a:xfrm>
            <a:off x="9637508" y="4644356"/>
            <a:ext cx="2323036" cy="1815882"/>
          </a:xfrm>
          <a:prstGeom prst="rect">
            <a:avLst/>
          </a:prstGeom>
          <a:noFill/>
        </p:spPr>
        <p:txBody>
          <a:bodyPr wrap="square" rtlCol="0">
            <a:spAutoFit/>
          </a:bodyPr>
          <a:lstStyle/>
          <a:p>
            <a:r>
              <a:rPr lang="id-ID" altLang="ko-KR" sz="1400" noProof="1">
                <a:latin typeface="Avenir Next LT Pro" panose="020B0504020202020204" pitchFamily="34" charset="0"/>
                <a:cs typeface="Arial" panose="020B0604020202020204" pitchFamily="34" charset="0"/>
              </a:rPr>
              <a:t>Menjadikan </a:t>
            </a:r>
            <a:r>
              <a:rPr lang="en-US" altLang="ko-KR" sz="1400" noProof="1">
                <a:latin typeface="Avenir Next LT Pro" panose="020B0504020202020204" pitchFamily="34" charset="0"/>
                <a:cs typeface="Arial" panose="020B0604020202020204" pitchFamily="34" charset="0"/>
              </a:rPr>
              <a:t>konstitusi sebagai </a:t>
            </a:r>
            <a:r>
              <a:rPr lang="id-ID" altLang="ko-KR" sz="1400" noProof="1">
                <a:latin typeface="Avenir Next LT Pro" panose="020B0504020202020204" pitchFamily="34" charset="0"/>
                <a:cs typeface="Arial" panose="020B0604020202020204" pitchFamily="34" charset="0"/>
              </a:rPr>
              <a:t>panduan kehidupan umat beragama dalam berbangsa dan bernegara</a:t>
            </a:r>
            <a:r>
              <a:rPr lang="en-US" altLang="ko-KR" sz="1400" noProof="1">
                <a:latin typeface="Avenir Next LT Pro" panose="020B0504020202020204" pitchFamily="34" charset="0"/>
                <a:cs typeface="Arial" panose="020B0604020202020204" pitchFamily="34" charset="0"/>
              </a:rPr>
              <a:t>, serta menaati aturan hukum dan kesepakatan bersama</a:t>
            </a:r>
            <a:endParaRPr lang="id-ID" altLang="ko-KR" sz="1400" noProof="1">
              <a:latin typeface="Avenir Next LT Pro" panose="020B05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38244B0-D42B-48FF-8927-D166B271C65C}"/>
              </a:ext>
            </a:extLst>
          </p:cNvPr>
          <p:cNvSpPr txBox="1"/>
          <p:nvPr/>
        </p:nvSpPr>
        <p:spPr>
          <a:xfrm>
            <a:off x="9637508" y="4029954"/>
            <a:ext cx="2074283"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Menaati Komitmen Berbangsa</a:t>
            </a:r>
            <a:endParaRPr lang="ko-KR" altLang="en-US" sz="1600" b="1" noProof="1">
              <a:latin typeface="Avenir Next LT Pro" panose="020B05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A89CA57-8366-4A83-A388-798CA7BAB508}"/>
              </a:ext>
            </a:extLst>
          </p:cNvPr>
          <p:cNvSpPr txBox="1"/>
          <p:nvPr/>
        </p:nvSpPr>
        <p:spPr>
          <a:xfrm>
            <a:off x="553302" y="1183331"/>
            <a:ext cx="1182593"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1</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BC18355C-62F3-43B3-BB40-00B8DA9F35B4}"/>
              </a:ext>
            </a:extLst>
          </p:cNvPr>
          <p:cNvSpPr txBox="1"/>
          <p:nvPr/>
        </p:nvSpPr>
        <p:spPr>
          <a:xfrm>
            <a:off x="401715" y="3511481"/>
            <a:ext cx="1182593"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4</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08C1C1B-089D-4259-BD6B-B9DD186A5E5F}"/>
              </a:ext>
            </a:extLst>
          </p:cNvPr>
          <p:cNvSpPr txBox="1"/>
          <p:nvPr/>
        </p:nvSpPr>
        <p:spPr>
          <a:xfrm>
            <a:off x="3276846" y="351148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5</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74443D37-FC3C-4FB6-ABC4-9E7371725B88}"/>
              </a:ext>
            </a:extLst>
          </p:cNvPr>
          <p:cNvSpPr txBox="1"/>
          <p:nvPr/>
        </p:nvSpPr>
        <p:spPr>
          <a:xfrm>
            <a:off x="4007095" y="118333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2</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E280FB14-08E6-4E2A-B3A7-19362AFE1010}"/>
              </a:ext>
            </a:extLst>
          </p:cNvPr>
          <p:cNvSpPr txBox="1"/>
          <p:nvPr/>
        </p:nvSpPr>
        <p:spPr>
          <a:xfrm>
            <a:off x="7737322" y="118333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3</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AFC3A2F-7BDD-4C5A-B745-ABEFEF777DC6}"/>
              </a:ext>
            </a:extLst>
          </p:cNvPr>
          <p:cNvSpPr txBox="1"/>
          <p:nvPr/>
        </p:nvSpPr>
        <p:spPr>
          <a:xfrm>
            <a:off x="8868155" y="351148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7</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220B1D3-EA79-4B5F-8CE3-4034F550C4BE}"/>
              </a:ext>
            </a:extLst>
          </p:cNvPr>
          <p:cNvSpPr txBox="1"/>
          <p:nvPr/>
        </p:nvSpPr>
        <p:spPr>
          <a:xfrm>
            <a:off x="6017675" y="351148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6</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7D40A34-3721-4DAC-A576-9866D8051BD1}"/>
              </a:ext>
            </a:extLst>
          </p:cNvPr>
          <p:cNvSpPr txBox="1"/>
          <p:nvPr/>
        </p:nvSpPr>
        <p:spPr>
          <a:xfrm>
            <a:off x="6424411" y="392111"/>
            <a:ext cx="5184070" cy="830997"/>
          </a:xfrm>
          <a:prstGeom prst="rect">
            <a:avLst/>
          </a:prstGeom>
          <a:noFill/>
        </p:spPr>
        <p:txBody>
          <a:bodyPr wrap="square" rtlCol="0">
            <a:spAutoFit/>
          </a:bodyPr>
          <a:lstStyle/>
          <a:p>
            <a:r>
              <a:rPr lang="en-US" altLang="ko-KR" sz="1600" noProof="1">
                <a:latin typeface="Avenir Next LT Pro" panose="020B0504020202020204" pitchFamily="34" charset="0"/>
                <a:ea typeface="Avenir Next Medium" charset="0"/>
                <a:cs typeface="Avenir Next Medium" charset="0"/>
              </a:rPr>
              <a:t>Dalam memperkuat muatan Moderasi Beragama terdapat beberapa pesan dasar yang </a:t>
            </a:r>
            <a:r>
              <a:rPr lang="id-ID" altLang="ko-KR" sz="1600" noProof="1">
                <a:latin typeface="Avenir Next LT Pro" panose="020B0504020202020204" pitchFamily="34" charset="0"/>
                <a:ea typeface="Avenir Next Medium" charset="0"/>
                <a:cs typeface="Avenir Next Medium" charset="0"/>
              </a:rPr>
              <a:t>p</a:t>
            </a:r>
            <a:r>
              <a:rPr lang="en-US" altLang="ko-KR" sz="1600" noProof="1">
                <a:latin typeface="Avenir Next LT Pro" panose="020B0504020202020204" pitchFamily="34" charset="0"/>
                <a:ea typeface="Avenir Next Medium" charset="0"/>
                <a:cs typeface="Avenir Next Medium" charset="0"/>
              </a:rPr>
              <a:t>erlu terus digaungkan:</a:t>
            </a:r>
          </a:p>
        </p:txBody>
      </p:sp>
      <p:sp>
        <p:nvSpPr>
          <p:cNvPr id="28" name="Rectangle 27">
            <a:extLst>
              <a:ext uri="{FF2B5EF4-FFF2-40B4-BE49-F238E27FC236}">
                <a16:creationId xmlns:a16="http://schemas.microsoft.com/office/drawing/2014/main" id="{6F3FE6D4-BBF8-40D5-95F1-7989E27C30A3}"/>
              </a:ext>
            </a:extLst>
          </p:cNvPr>
          <p:cNvSpPr/>
          <p:nvPr/>
        </p:nvSpPr>
        <p:spPr>
          <a:xfrm>
            <a:off x="271707" y="-5758"/>
            <a:ext cx="18288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693316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6861FC69-FA71-4679-BF1A-99DD0E895568}"/>
              </a:ext>
            </a:extLst>
          </p:cNvPr>
          <p:cNvSpPr/>
          <p:nvPr/>
        </p:nvSpPr>
        <p:spPr>
          <a:xfrm>
            <a:off x="4637764" y="1622550"/>
            <a:ext cx="1227350" cy="616120"/>
          </a:xfrm>
          <a:prstGeom prst="flowChartOffpage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cs typeface="Arial" panose="020B0604020202020204" pitchFamily="34" charset="0"/>
              </a:rPr>
              <a:t>2019</a:t>
            </a:r>
            <a:endParaRPr lang="id-ID" sz="2000" b="1" dirty="0">
              <a:latin typeface="Avenir Next LT Pro" panose="020B0504020202020204" pitchFamily="34" charset="0"/>
              <a:cs typeface="Arial" panose="020B0604020202020204" pitchFamily="34" charset="0"/>
            </a:endParaRPr>
          </a:p>
        </p:txBody>
      </p:sp>
      <p:sp>
        <p:nvSpPr>
          <p:cNvPr id="5" name="Flowchart: Off-page Connector 4">
            <a:extLst>
              <a:ext uri="{FF2B5EF4-FFF2-40B4-BE49-F238E27FC236}">
                <a16:creationId xmlns:a16="http://schemas.microsoft.com/office/drawing/2014/main" id="{68333073-67D1-4A67-B885-A6E486E16919}"/>
              </a:ext>
            </a:extLst>
          </p:cNvPr>
          <p:cNvSpPr/>
          <p:nvPr/>
        </p:nvSpPr>
        <p:spPr>
          <a:xfrm>
            <a:off x="6163392" y="1622550"/>
            <a:ext cx="1227350" cy="616120"/>
          </a:xfrm>
          <a:prstGeom prst="flowChartOffpage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cs typeface="Arial" panose="020B0604020202020204" pitchFamily="34" charset="0"/>
              </a:rPr>
              <a:t>2024</a:t>
            </a:r>
            <a:endParaRPr lang="id-ID" sz="2000" b="1" dirty="0">
              <a:latin typeface="Avenir Next LT Pro" panose="020B05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4030FFB-D8C3-4D62-8815-3D270ADD5E34}"/>
              </a:ext>
            </a:extLst>
          </p:cNvPr>
          <p:cNvSpPr txBox="1"/>
          <p:nvPr/>
        </p:nvSpPr>
        <p:spPr>
          <a:xfrm>
            <a:off x="4813799" y="2473381"/>
            <a:ext cx="875281" cy="369332"/>
          </a:xfrm>
          <a:prstGeom prst="rect">
            <a:avLst/>
          </a:prstGeom>
          <a:noFill/>
        </p:spPr>
        <p:txBody>
          <a:bodyPr wrap="square" rtlCol="0">
            <a:spAutoFit/>
          </a:bodyPr>
          <a:lstStyle/>
          <a:p>
            <a:pPr algn="ctr"/>
            <a:r>
              <a:rPr lang="en-US" dirty="0">
                <a:solidFill>
                  <a:srgbClr val="FF0000"/>
                </a:solidFill>
                <a:latin typeface="Avenir Next LT Pro" panose="020B0504020202020204" pitchFamily="34" charset="0"/>
              </a:rPr>
              <a:t>83,56</a:t>
            </a:r>
            <a:endParaRPr lang="id-ID" dirty="0">
              <a:solidFill>
                <a:srgbClr val="FF0000"/>
              </a:solidFill>
              <a:latin typeface="Avenir Next LT Pro" panose="020B0504020202020204" pitchFamily="34" charset="0"/>
            </a:endParaRPr>
          </a:p>
        </p:txBody>
      </p:sp>
      <p:sp>
        <p:nvSpPr>
          <p:cNvPr id="7" name="TextBox 6">
            <a:extLst>
              <a:ext uri="{FF2B5EF4-FFF2-40B4-BE49-F238E27FC236}">
                <a16:creationId xmlns:a16="http://schemas.microsoft.com/office/drawing/2014/main" id="{44D7447E-DAA0-4DA5-B568-287FB067DD3C}"/>
              </a:ext>
            </a:extLst>
          </p:cNvPr>
          <p:cNvSpPr txBox="1"/>
          <p:nvPr/>
        </p:nvSpPr>
        <p:spPr>
          <a:xfrm>
            <a:off x="6163392" y="2396437"/>
            <a:ext cx="1227350" cy="523220"/>
          </a:xfrm>
          <a:prstGeom prst="rect">
            <a:avLst/>
          </a:prstGeom>
          <a:noFill/>
        </p:spPr>
        <p:txBody>
          <a:bodyPr wrap="square" rtlCol="0">
            <a:spAutoFit/>
          </a:bodyPr>
          <a:lstStyle/>
          <a:p>
            <a:pPr algn="ctr"/>
            <a:r>
              <a:rPr lang="en-US" sz="2800" b="1" dirty="0">
                <a:solidFill>
                  <a:srgbClr val="FF0000"/>
                </a:solidFill>
                <a:latin typeface="Avenir Next LT Pro" panose="020B0504020202020204" pitchFamily="34" charset="0"/>
              </a:rPr>
              <a:t>86,08</a:t>
            </a:r>
            <a:endParaRPr lang="id-ID" sz="2800" b="1" dirty="0">
              <a:solidFill>
                <a:srgbClr val="FF0000"/>
              </a:solidFill>
              <a:latin typeface="Avenir Next LT Pro" panose="020B0504020202020204" pitchFamily="34" charset="0"/>
            </a:endParaRPr>
          </a:p>
        </p:txBody>
      </p:sp>
      <p:sp>
        <p:nvSpPr>
          <p:cNvPr id="8" name="TextBox 7">
            <a:extLst>
              <a:ext uri="{FF2B5EF4-FFF2-40B4-BE49-F238E27FC236}">
                <a16:creationId xmlns:a16="http://schemas.microsoft.com/office/drawing/2014/main" id="{C4059451-7753-4895-9F32-A05CA3459F0D}"/>
              </a:ext>
            </a:extLst>
          </p:cNvPr>
          <p:cNvSpPr txBox="1"/>
          <p:nvPr/>
        </p:nvSpPr>
        <p:spPr>
          <a:xfrm>
            <a:off x="4813799" y="3170463"/>
            <a:ext cx="875281" cy="369332"/>
          </a:xfrm>
          <a:prstGeom prst="rect">
            <a:avLst/>
          </a:prstGeom>
          <a:noFill/>
        </p:spPr>
        <p:txBody>
          <a:bodyPr wrap="square" rtlCol="0">
            <a:spAutoFit/>
          </a:bodyPr>
          <a:lstStyle/>
          <a:p>
            <a:pPr algn="ctr"/>
            <a:r>
              <a:rPr lang="en-US" dirty="0">
                <a:solidFill>
                  <a:srgbClr val="FF0000"/>
                </a:solidFill>
                <a:latin typeface="Avenir Next LT Pro" panose="020B0504020202020204" pitchFamily="34" charset="0"/>
              </a:rPr>
              <a:t>n/a</a:t>
            </a:r>
            <a:endParaRPr lang="id-ID" dirty="0">
              <a:solidFill>
                <a:srgbClr val="FF0000"/>
              </a:solidFill>
              <a:latin typeface="Avenir Next LT Pro" panose="020B0504020202020204" pitchFamily="34" charset="0"/>
            </a:endParaRPr>
          </a:p>
        </p:txBody>
      </p:sp>
      <p:sp>
        <p:nvSpPr>
          <p:cNvPr id="9" name="TextBox 8">
            <a:extLst>
              <a:ext uri="{FF2B5EF4-FFF2-40B4-BE49-F238E27FC236}">
                <a16:creationId xmlns:a16="http://schemas.microsoft.com/office/drawing/2014/main" id="{733D344F-06F8-4C10-9FCD-16AA85D41F2B}"/>
              </a:ext>
            </a:extLst>
          </p:cNvPr>
          <p:cNvSpPr txBox="1"/>
          <p:nvPr/>
        </p:nvSpPr>
        <p:spPr>
          <a:xfrm>
            <a:off x="6163392" y="3093519"/>
            <a:ext cx="1227350" cy="523220"/>
          </a:xfrm>
          <a:prstGeom prst="rect">
            <a:avLst/>
          </a:prstGeom>
          <a:noFill/>
        </p:spPr>
        <p:txBody>
          <a:bodyPr wrap="square" rtlCol="0">
            <a:spAutoFit/>
          </a:bodyPr>
          <a:lstStyle/>
          <a:p>
            <a:pPr algn="ctr"/>
            <a:r>
              <a:rPr lang="en-US" sz="2800" b="1" dirty="0">
                <a:solidFill>
                  <a:srgbClr val="FF0000"/>
                </a:solidFill>
                <a:latin typeface="Avenir Next LT Pro" panose="020B0504020202020204" pitchFamily="34" charset="0"/>
              </a:rPr>
              <a:t>76,00</a:t>
            </a:r>
            <a:endParaRPr lang="id-ID" sz="2800" b="1" dirty="0">
              <a:solidFill>
                <a:srgbClr val="FF0000"/>
              </a:solidFill>
              <a:latin typeface="Avenir Next LT Pro" panose="020B0504020202020204" pitchFamily="34" charset="0"/>
            </a:endParaRPr>
          </a:p>
        </p:txBody>
      </p:sp>
      <p:sp>
        <p:nvSpPr>
          <p:cNvPr id="10" name="TextBox 9">
            <a:extLst>
              <a:ext uri="{FF2B5EF4-FFF2-40B4-BE49-F238E27FC236}">
                <a16:creationId xmlns:a16="http://schemas.microsoft.com/office/drawing/2014/main" id="{E2398432-5638-4C3D-AFC9-C84496A4AF65}"/>
              </a:ext>
            </a:extLst>
          </p:cNvPr>
          <p:cNvSpPr txBox="1"/>
          <p:nvPr/>
        </p:nvSpPr>
        <p:spPr>
          <a:xfrm>
            <a:off x="4813799" y="3890569"/>
            <a:ext cx="875281" cy="369332"/>
          </a:xfrm>
          <a:prstGeom prst="rect">
            <a:avLst/>
          </a:prstGeom>
          <a:noFill/>
        </p:spPr>
        <p:txBody>
          <a:bodyPr wrap="square" rtlCol="0">
            <a:spAutoFit/>
          </a:bodyPr>
          <a:lstStyle/>
          <a:p>
            <a:pPr algn="ctr"/>
            <a:r>
              <a:rPr lang="en-US" dirty="0">
                <a:latin typeface="Avenir Next LT Pro" panose="020B0504020202020204" pitchFamily="34" charset="0"/>
              </a:rPr>
              <a:t>73,83</a:t>
            </a:r>
            <a:endParaRPr lang="id-ID" dirty="0">
              <a:latin typeface="Avenir Next LT Pro" panose="020B0504020202020204" pitchFamily="34" charset="0"/>
            </a:endParaRPr>
          </a:p>
        </p:txBody>
      </p:sp>
      <p:sp>
        <p:nvSpPr>
          <p:cNvPr id="11" name="TextBox 10">
            <a:extLst>
              <a:ext uri="{FF2B5EF4-FFF2-40B4-BE49-F238E27FC236}">
                <a16:creationId xmlns:a16="http://schemas.microsoft.com/office/drawing/2014/main" id="{ECB82C8F-705F-4836-A238-221FD732C9E4}"/>
              </a:ext>
            </a:extLst>
          </p:cNvPr>
          <p:cNvSpPr txBox="1"/>
          <p:nvPr/>
        </p:nvSpPr>
        <p:spPr>
          <a:xfrm>
            <a:off x="6163392" y="3813625"/>
            <a:ext cx="1227350" cy="523220"/>
          </a:xfrm>
          <a:prstGeom prst="rect">
            <a:avLst/>
          </a:prstGeom>
          <a:noFill/>
        </p:spPr>
        <p:txBody>
          <a:bodyPr wrap="square" rtlCol="0">
            <a:spAutoFit/>
          </a:bodyPr>
          <a:lstStyle/>
          <a:p>
            <a:pPr algn="ctr"/>
            <a:r>
              <a:rPr lang="en-US" sz="2800" b="1" dirty="0">
                <a:latin typeface="Avenir Next LT Pro" panose="020B0504020202020204" pitchFamily="34" charset="0"/>
              </a:rPr>
              <a:t>75,80</a:t>
            </a:r>
            <a:endParaRPr lang="id-ID" sz="2800" b="1" dirty="0">
              <a:latin typeface="Avenir Next LT Pro" panose="020B0504020202020204" pitchFamily="34" charset="0"/>
            </a:endParaRPr>
          </a:p>
        </p:txBody>
      </p:sp>
      <p:sp>
        <p:nvSpPr>
          <p:cNvPr id="2" name="TextBox 1">
            <a:extLst>
              <a:ext uri="{FF2B5EF4-FFF2-40B4-BE49-F238E27FC236}">
                <a16:creationId xmlns:a16="http://schemas.microsoft.com/office/drawing/2014/main" id="{146D86A6-63D2-4CCD-A9F7-B81BD1BA8690}"/>
              </a:ext>
            </a:extLst>
          </p:cNvPr>
          <p:cNvSpPr txBox="1"/>
          <p:nvPr/>
        </p:nvSpPr>
        <p:spPr>
          <a:xfrm>
            <a:off x="8544743" y="728635"/>
            <a:ext cx="3178684" cy="1815882"/>
          </a:xfrm>
          <a:prstGeom prst="rect">
            <a:avLst/>
          </a:prstGeom>
          <a:noFill/>
        </p:spPr>
        <p:txBody>
          <a:bodyPr wrap="square" rtlCol="0" anchor="ctr">
            <a:spAutoFit/>
          </a:bodyPr>
          <a:lstStyle/>
          <a:p>
            <a:r>
              <a:rPr lang="en-US" altLang="ko-KR" sz="1400" b="1" noProof="1">
                <a:latin typeface="Avenir Next LT Pro" panose="020B0504020202020204" pitchFamily="34" charset="0"/>
                <a:cs typeface="Arial" panose="020B0604020202020204" pitchFamily="34" charset="0"/>
              </a:rPr>
              <a:t>Kualitas pemahaman dan pengamalan ajaran agama para umat beragama melalui kepedulian sosial, relasi antar manusia, melestarikan lingkungan, etika dan budi pekerti, serta kepatuhan terhadap negara dan pemerintah</a:t>
            </a:r>
          </a:p>
        </p:txBody>
      </p:sp>
      <p:sp>
        <p:nvSpPr>
          <p:cNvPr id="3" name="TextBox 2">
            <a:extLst>
              <a:ext uri="{FF2B5EF4-FFF2-40B4-BE49-F238E27FC236}">
                <a16:creationId xmlns:a16="http://schemas.microsoft.com/office/drawing/2014/main" id="{A3ECB41C-A752-4934-9025-6E8B75C15B35}"/>
              </a:ext>
            </a:extLst>
          </p:cNvPr>
          <p:cNvSpPr txBox="1"/>
          <p:nvPr/>
        </p:nvSpPr>
        <p:spPr>
          <a:xfrm>
            <a:off x="8576014" y="2748806"/>
            <a:ext cx="3148434" cy="1169551"/>
          </a:xfrm>
          <a:prstGeom prst="rect">
            <a:avLst/>
          </a:prstGeom>
          <a:noFill/>
        </p:spPr>
        <p:txBody>
          <a:bodyPr wrap="square" rtlCol="0" anchor="ctr">
            <a:spAutoFit/>
          </a:bodyPr>
          <a:lstStyle/>
          <a:p>
            <a:r>
              <a:rPr lang="es-ES" altLang="ko-KR" sz="1400" b="1" noProof="1">
                <a:latin typeface="Avenir Next LT Pro" panose="020B0504020202020204" pitchFamily="34" charset="0"/>
                <a:cs typeface="Arial" panose="020B0604020202020204" pitchFamily="34" charset="0"/>
              </a:rPr>
              <a:t>Keselarasan relasi agama dan budaya </a:t>
            </a:r>
            <a:r>
              <a:rPr lang="en-US" altLang="ko-KR" sz="1400" b="1" noProof="1">
                <a:latin typeface="Avenir Next LT Pro" panose="020B0504020202020204" pitchFamily="34" charset="0"/>
                <a:cs typeface="Arial" panose="020B0604020202020204" pitchFamily="34" charset="0"/>
              </a:rPr>
              <a:t>melalui sikap akomodatif umat beragama terhadap budaya dan penurunan konflik bernuansa agama</a:t>
            </a:r>
          </a:p>
        </p:txBody>
      </p:sp>
      <p:sp>
        <p:nvSpPr>
          <p:cNvPr id="15" name="TextBox 14">
            <a:extLst>
              <a:ext uri="{FF2B5EF4-FFF2-40B4-BE49-F238E27FC236}">
                <a16:creationId xmlns:a16="http://schemas.microsoft.com/office/drawing/2014/main" id="{362331BE-FE80-4696-966B-BFF384AC2B1A}"/>
              </a:ext>
            </a:extLst>
          </p:cNvPr>
          <p:cNvSpPr txBox="1"/>
          <p:nvPr/>
        </p:nvSpPr>
        <p:spPr>
          <a:xfrm>
            <a:off x="8544742" y="4182500"/>
            <a:ext cx="3178685" cy="1600438"/>
          </a:xfrm>
          <a:prstGeom prst="rect">
            <a:avLst/>
          </a:prstGeom>
          <a:noFill/>
        </p:spPr>
        <p:txBody>
          <a:bodyPr wrap="square" rtlCol="0" anchor="ctr">
            <a:spAutoFit/>
          </a:bodyPr>
          <a:lstStyle/>
          <a:p>
            <a:r>
              <a:rPr lang="sv-SE" altLang="ko-KR" sz="1400" b="1" noProof="1">
                <a:latin typeface="Avenir Next LT Pro" panose="020B0504020202020204" pitchFamily="34" charset="0"/>
                <a:cs typeface="Arial" panose="020B0604020202020204" pitchFamily="34" charset="0"/>
              </a:rPr>
              <a:t>Menggambarkan realitas kerukunan umat beragama dalam hubungannya dengan pembangunan kehidupan sosial keagamaan melalui sikap </a:t>
            </a:r>
            <a:r>
              <a:rPr lang="fi-FI" altLang="ko-KR" sz="1400" b="1" noProof="1">
                <a:latin typeface="Avenir Next LT Pro" panose="020B0504020202020204" pitchFamily="34" charset="0"/>
                <a:cs typeface="Arial" panose="020B0604020202020204" pitchFamily="34" charset="0"/>
              </a:rPr>
              <a:t>toleransi, kesetaraan, dan kerjasama antar umat beragama</a:t>
            </a:r>
            <a:endParaRPr lang="en-US" altLang="ko-KR" sz="1400" b="1" noProof="1">
              <a:latin typeface="Avenir Next LT Pro" panose="020B0504020202020204" pitchFamily="34" charset="0"/>
              <a:cs typeface="Arial" panose="020B0604020202020204" pitchFamily="34" charset="0"/>
            </a:endParaRPr>
          </a:p>
        </p:txBody>
      </p:sp>
      <p:sp>
        <p:nvSpPr>
          <p:cNvPr id="16" name="Arc 15">
            <a:extLst>
              <a:ext uri="{FF2B5EF4-FFF2-40B4-BE49-F238E27FC236}">
                <a16:creationId xmlns:a16="http://schemas.microsoft.com/office/drawing/2014/main" id="{B2A9BE95-19D4-4F59-83F6-25D362D162F4}"/>
              </a:ext>
            </a:extLst>
          </p:cNvPr>
          <p:cNvSpPr/>
          <p:nvPr/>
        </p:nvSpPr>
        <p:spPr>
          <a:xfrm rot="5400000">
            <a:off x="6672788" y="920855"/>
            <a:ext cx="1323440" cy="2166201"/>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sp>
        <p:nvSpPr>
          <p:cNvPr id="17" name="Arc 16">
            <a:extLst>
              <a:ext uri="{FF2B5EF4-FFF2-40B4-BE49-F238E27FC236}">
                <a16:creationId xmlns:a16="http://schemas.microsoft.com/office/drawing/2014/main" id="{AF3F2E50-44B6-4A10-B76B-F097D1AAF0E6}"/>
              </a:ext>
            </a:extLst>
          </p:cNvPr>
          <p:cNvSpPr/>
          <p:nvPr/>
        </p:nvSpPr>
        <p:spPr>
          <a:xfrm rot="16200000" flipV="1">
            <a:off x="6931564" y="3376022"/>
            <a:ext cx="776548" cy="2166201"/>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cxnSp>
        <p:nvCxnSpPr>
          <p:cNvPr id="19" name="Straight Connector 18">
            <a:extLst>
              <a:ext uri="{FF2B5EF4-FFF2-40B4-BE49-F238E27FC236}">
                <a16:creationId xmlns:a16="http://schemas.microsoft.com/office/drawing/2014/main" id="{2A5DC36F-A637-4E2B-827F-B3DCF4B6783E}"/>
              </a:ext>
            </a:extLst>
          </p:cNvPr>
          <p:cNvCxnSpPr>
            <a:cxnSpLocks/>
          </p:cNvCxnSpPr>
          <p:nvPr/>
        </p:nvCxnSpPr>
        <p:spPr>
          <a:xfrm flipV="1">
            <a:off x="7327172" y="3338882"/>
            <a:ext cx="1217571" cy="161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802630-6165-47DF-A6CB-8FC29A105D99}"/>
              </a:ext>
            </a:extLst>
          </p:cNvPr>
          <p:cNvSpPr txBox="1"/>
          <p:nvPr/>
        </p:nvSpPr>
        <p:spPr>
          <a:xfrm>
            <a:off x="1552272" y="2334882"/>
            <a:ext cx="3019481" cy="584775"/>
          </a:xfrm>
          <a:prstGeom prst="rect">
            <a:avLst/>
          </a:prstGeom>
          <a:noFill/>
        </p:spPr>
        <p:txBody>
          <a:bodyPr wrap="square">
            <a:spAutoFit/>
          </a:bodyPr>
          <a:lstStyle/>
          <a:p>
            <a:pPr algn="r"/>
            <a:r>
              <a:rPr lang="en-US" altLang="ko-KR" sz="1600" noProof="1">
                <a:solidFill>
                  <a:srgbClr val="FF0000"/>
                </a:solidFill>
                <a:latin typeface="Avenir Next LT Pro" panose="020B0504020202020204" pitchFamily="34" charset="0"/>
                <a:cs typeface="Arial" panose="020B0604020202020204" pitchFamily="34" charset="0"/>
              </a:rPr>
              <a:t>Indeks Kesalehan Umat Beragama</a:t>
            </a:r>
            <a:endParaRPr lang="id-ID" sz="1600" noProof="1">
              <a:solidFill>
                <a:srgbClr val="FF0000"/>
              </a:solidFill>
              <a:latin typeface="Avenir Next LT Pro" panose="020B0504020202020204" pitchFamily="34" charset="0"/>
            </a:endParaRPr>
          </a:p>
        </p:txBody>
      </p:sp>
      <p:sp>
        <p:nvSpPr>
          <p:cNvPr id="27" name="TextBox 26">
            <a:extLst>
              <a:ext uri="{FF2B5EF4-FFF2-40B4-BE49-F238E27FC236}">
                <a16:creationId xmlns:a16="http://schemas.microsoft.com/office/drawing/2014/main" id="{7B4210CA-24F1-4B80-8589-E5E0EF49B5D9}"/>
              </a:ext>
            </a:extLst>
          </p:cNvPr>
          <p:cNvSpPr txBox="1"/>
          <p:nvPr/>
        </p:nvSpPr>
        <p:spPr>
          <a:xfrm>
            <a:off x="412936" y="3031964"/>
            <a:ext cx="4158817" cy="584775"/>
          </a:xfrm>
          <a:prstGeom prst="rect">
            <a:avLst/>
          </a:prstGeom>
          <a:noFill/>
        </p:spPr>
        <p:txBody>
          <a:bodyPr wrap="square">
            <a:spAutoFit/>
          </a:bodyPr>
          <a:lstStyle/>
          <a:p>
            <a:pPr algn="r"/>
            <a:r>
              <a:rPr lang="en-US" altLang="ko-KR" sz="1600" strike="sngStrike" noProof="1">
                <a:solidFill>
                  <a:srgbClr val="FF0000"/>
                </a:solidFill>
                <a:latin typeface="Avenir Next LT Pro" panose="020B0504020202020204" pitchFamily="34" charset="0"/>
                <a:cs typeface="Arial" panose="020B0604020202020204" pitchFamily="34" charset="0"/>
              </a:rPr>
              <a:t>Indeks</a:t>
            </a:r>
            <a:r>
              <a:rPr lang="en-US" altLang="ko-KR" sz="1600" noProof="1">
                <a:solidFill>
                  <a:schemeClr val="tx1">
                    <a:lumMod val="75000"/>
                    <a:lumOff val="25000"/>
                  </a:schemeClr>
                </a:solidFill>
                <a:latin typeface="Avenir Next LT Pro" panose="020B0504020202020204" pitchFamily="34" charset="0"/>
                <a:cs typeface="Arial" panose="020B0604020202020204" pitchFamily="34" charset="0"/>
              </a:rPr>
              <a:t> </a:t>
            </a:r>
            <a:r>
              <a:rPr lang="en-US" altLang="ko-KR" sz="1600" noProof="1">
                <a:solidFill>
                  <a:srgbClr val="FF0000"/>
                </a:solidFill>
                <a:latin typeface="Avenir Next LT Pro" panose="020B0504020202020204" pitchFamily="34" charset="0"/>
                <a:cs typeface="Arial" panose="020B0604020202020204" pitchFamily="34" charset="0"/>
              </a:rPr>
              <a:t>Penerimaan Umat Beragama atas Keragaman Budaya</a:t>
            </a:r>
            <a:endParaRPr lang="ko-KR" altLang="en-US" sz="1600" noProof="1">
              <a:solidFill>
                <a:srgbClr val="FF0000"/>
              </a:solidFill>
              <a:latin typeface="Avenir Next L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D5BF244-FEA9-41C3-809E-FF01DA358DA5}"/>
              </a:ext>
            </a:extLst>
          </p:cNvPr>
          <p:cNvSpPr txBox="1"/>
          <p:nvPr/>
        </p:nvSpPr>
        <p:spPr>
          <a:xfrm>
            <a:off x="1342009" y="3752070"/>
            <a:ext cx="3229744" cy="584775"/>
          </a:xfrm>
          <a:prstGeom prst="rect">
            <a:avLst/>
          </a:prstGeom>
          <a:noFill/>
        </p:spPr>
        <p:txBody>
          <a:bodyPr wrap="square">
            <a:spAutoFit/>
          </a:bodyPr>
          <a:lstStyle/>
          <a:p>
            <a:pPr algn="r"/>
            <a:r>
              <a:rPr lang="en-US" altLang="ko-KR" sz="1600" noProof="1">
                <a:solidFill>
                  <a:schemeClr val="tx1">
                    <a:lumMod val="75000"/>
                    <a:lumOff val="25000"/>
                  </a:schemeClr>
                </a:solidFill>
                <a:latin typeface="Avenir Next LT Pro" panose="020B0504020202020204" pitchFamily="34" charset="0"/>
                <a:cs typeface="Arial" panose="020B0604020202020204" pitchFamily="34" charset="0"/>
              </a:rPr>
              <a:t>Indeks Kerukunan Umat Beragama</a:t>
            </a:r>
            <a:endParaRPr lang="id-ID" sz="1600" noProof="1">
              <a:latin typeface="Avenir Next LT Pro" panose="020B0504020202020204" pitchFamily="34" charset="0"/>
            </a:endParaRPr>
          </a:p>
        </p:txBody>
      </p:sp>
      <p:sp>
        <p:nvSpPr>
          <p:cNvPr id="30" name="Text Placeholder 29">
            <a:extLst>
              <a:ext uri="{FF2B5EF4-FFF2-40B4-BE49-F238E27FC236}">
                <a16:creationId xmlns:a16="http://schemas.microsoft.com/office/drawing/2014/main" id="{D5116528-3A5B-46ED-BBD7-2A5A8165AFDF}"/>
              </a:ext>
            </a:extLst>
          </p:cNvPr>
          <p:cNvSpPr>
            <a:spLocks noGrp="1"/>
          </p:cNvSpPr>
          <p:nvPr>
            <p:ph type="body" sz="quarter" idx="4294967295"/>
          </p:nvPr>
        </p:nvSpPr>
        <p:spPr>
          <a:xfrm>
            <a:off x="636541" y="297188"/>
            <a:ext cx="3971972" cy="627062"/>
          </a:xfrm>
        </p:spPr>
        <p:txBody>
          <a:bodyPr>
            <a:normAutofit/>
          </a:bodyPr>
          <a:lstStyle/>
          <a:p>
            <a:pPr marL="0" indent="0" algn="l">
              <a:buNone/>
            </a:pPr>
            <a:r>
              <a:rPr lang="en-US" altLang="ko-KR" sz="3200" b="1" dirty="0" err="1">
                <a:solidFill>
                  <a:schemeClr val="accent1"/>
                </a:solidFill>
                <a:latin typeface="Avenir Next LT Pro" panose="020B0504020202020204" pitchFamily="34" charset="0"/>
              </a:rPr>
              <a:t>Indikator</a:t>
            </a:r>
            <a:r>
              <a:rPr lang="en-US" altLang="ko-KR" sz="3200" b="1" dirty="0">
                <a:solidFill>
                  <a:schemeClr val="accent1"/>
                </a:solidFill>
                <a:latin typeface="Avenir Next LT Pro" panose="020B0504020202020204" pitchFamily="34" charset="0"/>
              </a:rPr>
              <a:t> Kinerja</a:t>
            </a:r>
            <a:endParaRPr lang="ko-KR" altLang="en-US" sz="3200" b="1" dirty="0">
              <a:solidFill>
                <a:schemeClr val="accent1"/>
              </a:solidFill>
              <a:latin typeface="Avenir Next LT Pro" panose="020B0504020202020204" pitchFamily="34" charset="0"/>
            </a:endParaRPr>
          </a:p>
        </p:txBody>
      </p:sp>
      <p:sp>
        <p:nvSpPr>
          <p:cNvPr id="32" name="TextBox 31">
            <a:extLst>
              <a:ext uri="{FF2B5EF4-FFF2-40B4-BE49-F238E27FC236}">
                <a16:creationId xmlns:a16="http://schemas.microsoft.com/office/drawing/2014/main" id="{9E165C7B-92FA-4208-8615-BEE655C4CBEF}"/>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16</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2AA1BC0-022E-44C6-A966-C5CF39640B08}"/>
              </a:ext>
            </a:extLst>
          </p:cNvPr>
          <p:cNvSpPr txBox="1"/>
          <p:nvPr/>
        </p:nvSpPr>
        <p:spPr>
          <a:xfrm>
            <a:off x="636541" y="758367"/>
            <a:ext cx="6556891" cy="369332"/>
          </a:xfrm>
          <a:prstGeom prst="rect">
            <a:avLst/>
          </a:prstGeom>
          <a:noFill/>
        </p:spPr>
        <p:txBody>
          <a:bodyPr wrap="square">
            <a:spAutoFit/>
          </a:bodyPr>
          <a:lstStyle/>
          <a:p>
            <a:pPr algn="l"/>
            <a:r>
              <a:rPr lang="en-US" altLang="ko-KR" sz="1800" b="1" noProof="1">
                <a:solidFill>
                  <a:schemeClr val="tx1">
                    <a:lumMod val="65000"/>
                    <a:lumOff val="35000"/>
                  </a:schemeClr>
                </a:solidFill>
                <a:latin typeface="Avenir Next LT Pro" panose="020B0504020202020204" pitchFamily="34" charset="0"/>
                <a:cs typeface="Arial" panose="020B0604020202020204" pitchFamily="34" charset="0"/>
              </a:rPr>
              <a:t>Penguatan Moderasi Beragama Tahun 2024</a:t>
            </a:r>
          </a:p>
        </p:txBody>
      </p:sp>
      <p:sp>
        <p:nvSpPr>
          <p:cNvPr id="24" name="TextBox 23">
            <a:extLst>
              <a:ext uri="{FF2B5EF4-FFF2-40B4-BE49-F238E27FC236}">
                <a16:creationId xmlns:a16="http://schemas.microsoft.com/office/drawing/2014/main" id="{5E144AEA-3204-48D2-8171-89F977572D84}"/>
              </a:ext>
            </a:extLst>
          </p:cNvPr>
          <p:cNvSpPr txBox="1"/>
          <p:nvPr/>
        </p:nvSpPr>
        <p:spPr>
          <a:xfrm>
            <a:off x="412936" y="4874773"/>
            <a:ext cx="7740463" cy="1477328"/>
          </a:xfrm>
          <a:prstGeom prst="rect">
            <a:avLst/>
          </a:prstGeom>
          <a:noFill/>
        </p:spPr>
        <p:txBody>
          <a:bodyPr wrap="square">
            <a:spAutoFit/>
          </a:bodyPr>
          <a:lstStyle/>
          <a:p>
            <a:pPr algn="ctr"/>
            <a:r>
              <a:rPr lang="en-US" b="1" noProof="1">
                <a:latin typeface="Avenir Next LT Pro" panose="020B0504020202020204" pitchFamily="34" charset="0"/>
                <a:ea typeface="Avenir Next Medium" charset="0"/>
                <a:cs typeface="Avenir Next Medium" charset="0"/>
              </a:rPr>
              <a:t>Pemerintah memperkuat Moderasi Beragama sebagai modal sosial pembangunan dalam mewujudkan cita-cita bangsa sesuai amanat konstitusi. Meskipun terdapat institusi negara yang menjadi </a:t>
            </a:r>
            <a:r>
              <a:rPr lang="en-US" b="1" i="1" noProof="1">
                <a:latin typeface="Avenir Next LT Pro" panose="020B0504020202020204" pitchFamily="34" charset="0"/>
                <a:ea typeface="Avenir Next Medium" charset="0"/>
                <a:cs typeface="Avenir Next Medium" charset="0"/>
              </a:rPr>
              <a:t>leading sector</a:t>
            </a:r>
            <a:r>
              <a:rPr lang="en-US" b="1" noProof="1">
                <a:latin typeface="Avenir Next LT Pro" panose="020B0504020202020204" pitchFamily="34" charset="0"/>
                <a:ea typeface="Avenir Next Medium" charset="0"/>
                <a:cs typeface="Avenir Next Medium" charset="0"/>
              </a:rPr>
              <a:t>, pengejawantahan Moderasi Beragama adalah tugas semua pemangku kepentingan.</a:t>
            </a:r>
          </a:p>
        </p:txBody>
      </p:sp>
      <p:sp>
        <p:nvSpPr>
          <p:cNvPr id="13" name="Rectangle 12"/>
          <p:cNvSpPr/>
          <p:nvPr/>
        </p:nvSpPr>
        <p:spPr>
          <a:xfrm>
            <a:off x="271707" y="4715368"/>
            <a:ext cx="8043618" cy="204738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806F60-8E9E-421C-9CC4-C9888644BD45}"/>
              </a:ext>
            </a:extLst>
          </p:cNvPr>
          <p:cNvSpPr/>
          <p:nvPr/>
        </p:nvSpPr>
        <p:spPr>
          <a:xfrm>
            <a:off x="271707" y="-5758"/>
            <a:ext cx="182880" cy="109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439825814"/>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Google Shape;193;p8"/>
          <p:cNvSpPr txBox="1"/>
          <p:nvPr/>
        </p:nvSpPr>
        <p:spPr>
          <a:xfrm>
            <a:off x="3266340" y="1012083"/>
            <a:ext cx="2592600" cy="892500"/>
          </a:xfrm>
          <a:prstGeom prst="rect">
            <a:avLst/>
          </a:prstGeom>
          <a:solidFill>
            <a:schemeClr val="lt1"/>
          </a:solidFill>
          <a:ln w="25400" cap="flat" cmpd="sng">
            <a:solidFill>
              <a:schemeClr val="bg2">
                <a:lumMod val="50000"/>
              </a:schemeClr>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Meningkatkan Pemajuan dan Pelestarian Kebudayaan</a:t>
            </a:r>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94" name="Google Shape;194;p8"/>
          <p:cNvSpPr txBox="1"/>
          <p:nvPr/>
        </p:nvSpPr>
        <p:spPr>
          <a:xfrm>
            <a:off x="6191889" y="998895"/>
            <a:ext cx="2740799" cy="954000"/>
          </a:xfrm>
          <a:prstGeom prst="rect">
            <a:avLst/>
          </a:prstGeom>
          <a:solidFill>
            <a:schemeClr val="lt1"/>
          </a:solidFill>
          <a:ln w="25400" cap="flat" cmpd="sng">
            <a:solidFill>
              <a:schemeClr val="bg2">
                <a:lumMod val="50000"/>
              </a:schemeClr>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Memperkuat Moderasi Beragama</a:t>
            </a:r>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95" name="Google Shape;195;p8"/>
          <p:cNvSpPr txBox="1"/>
          <p:nvPr/>
        </p:nvSpPr>
        <p:spPr>
          <a:xfrm>
            <a:off x="3322007" y="2989379"/>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dirty="0">
                <a:ln>
                  <a:noFill/>
                </a:ln>
                <a:solidFill>
                  <a:prstClr val="black"/>
                </a:solidFill>
                <a:effectLst/>
                <a:uLnTx/>
                <a:uFillTx/>
                <a:latin typeface="Calibri"/>
                <a:ea typeface="Calibri"/>
                <a:cs typeface="Calibri"/>
                <a:sym typeface="Calibri"/>
              </a:rPr>
              <a:t>KP 2. </a:t>
            </a:r>
            <a:r>
              <a:rPr kumimoji="0" lang="id-ID" sz="1300" b="0" i="0" u="none" strike="noStrike" kern="1200" cap="none" spc="0" normalizeH="0" baseline="0" noProof="0" dirty="0">
                <a:ln>
                  <a:noFill/>
                </a:ln>
                <a:solidFill>
                  <a:prstClr val="black"/>
                </a:solidFill>
                <a:effectLst/>
                <a:uLnTx/>
                <a:uFillTx/>
                <a:latin typeface="Calibri"/>
                <a:ea typeface="Calibri"/>
                <a:cs typeface="Calibri"/>
                <a:sym typeface="Calibri"/>
              </a:rPr>
              <a:t>Pengembangan dan pemanfaatan kekayaan budaya </a:t>
            </a:r>
          </a:p>
        </p:txBody>
      </p:sp>
      <p:sp>
        <p:nvSpPr>
          <p:cNvPr id="196" name="Google Shape;196;p8"/>
          <p:cNvSpPr txBox="1"/>
          <p:nvPr/>
        </p:nvSpPr>
        <p:spPr>
          <a:xfrm>
            <a:off x="6390435" y="3344127"/>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2. Penguatan harmoni dan kerukunan umat beragama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97" name="Google Shape;197;p8"/>
          <p:cNvSpPr txBox="1"/>
          <p:nvPr/>
        </p:nvSpPr>
        <p:spPr>
          <a:xfrm>
            <a:off x="6410475" y="4040182"/>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3. Penyelarasan relasi agama dan budaya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98" name="Google Shape;198;p8"/>
          <p:cNvSpPr txBox="1"/>
          <p:nvPr/>
        </p:nvSpPr>
        <p:spPr>
          <a:xfrm>
            <a:off x="3330972" y="4374747"/>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dirty="0">
                <a:ln>
                  <a:noFill/>
                </a:ln>
                <a:solidFill>
                  <a:prstClr val="black"/>
                </a:solidFill>
                <a:effectLst/>
                <a:uLnTx/>
                <a:uFillTx/>
                <a:latin typeface="Calibri"/>
                <a:ea typeface="Calibri"/>
                <a:cs typeface="Calibri"/>
                <a:sym typeface="Calibri"/>
              </a:rPr>
              <a:t>KP 4. </a:t>
            </a:r>
            <a:r>
              <a:rPr kumimoji="0" lang="id-ID" sz="1300" b="0" i="0" u="none" strike="noStrike" kern="1200" cap="none" spc="0" normalizeH="0" baseline="0" noProof="0" dirty="0">
                <a:ln>
                  <a:noFill/>
                </a:ln>
                <a:solidFill>
                  <a:prstClr val="black"/>
                </a:solidFill>
                <a:effectLst/>
                <a:uLnTx/>
                <a:uFillTx/>
                <a:latin typeface="Calibri"/>
                <a:ea typeface="Calibri"/>
                <a:cs typeface="Calibri"/>
                <a:sym typeface="Calibri"/>
              </a:rPr>
              <a:t>Pengembangan budaya bahari dan sumber daya maritim</a:t>
            </a:r>
          </a:p>
        </p:txBody>
      </p:sp>
      <p:sp>
        <p:nvSpPr>
          <p:cNvPr id="199" name="Google Shape;199;p8"/>
          <p:cNvSpPr txBox="1"/>
          <p:nvPr/>
        </p:nvSpPr>
        <p:spPr>
          <a:xfrm>
            <a:off x="3330972" y="3596940"/>
            <a:ext cx="2430000" cy="69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3. Perlindungan hak kebudayaan dan kebebasan ekspresi budaya </a:t>
            </a:r>
            <a:endParaRPr kumimoji="0" sz="13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0" name="Google Shape;200;p8"/>
          <p:cNvSpPr txBox="1"/>
          <p:nvPr/>
        </p:nvSpPr>
        <p:spPr>
          <a:xfrm>
            <a:off x="9198793" y="1013297"/>
            <a:ext cx="2739932" cy="892500"/>
          </a:xfrm>
          <a:prstGeom prst="rect">
            <a:avLst/>
          </a:prstGeom>
          <a:solidFill>
            <a:schemeClr val="lt1"/>
          </a:solidFill>
          <a:ln w="25400" cap="flat" cmpd="sng">
            <a:solidFill>
              <a:schemeClr val="bg2">
                <a:lumMod val="50000"/>
              </a:schemeClr>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Meningkatkan Literasi, Inovasi dan Kreativitas</a:t>
            </a:r>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1" name="Google Shape;201;p8"/>
          <p:cNvSpPr txBox="1"/>
          <p:nvPr/>
        </p:nvSpPr>
        <p:spPr>
          <a:xfrm>
            <a:off x="9409713" y="2511323"/>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1. Peningkatan Budaya Literasi</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2" name="Google Shape;202;p8"/>
          <p:cNvSpPr txBox="1"/>
          <p:nvPr/>
        </p:nvSpPr>
        <p:spPr>
          <a:xfrm>
            <a:off x="9375531" y="4142621"/>
            <a:ext cx="2430000" cy="69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3. Pengembangan budaya iptek, inovasi, kreativitas, dan daya cipta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3" name="Google Shape;203;p8"/>
          <p:cNvSpPr txBox="1"/>
          <p:nvPr/>
        </p:nvSpPr>
        <p:spPr>
          <a:xfrm>
            <a:off x="9357479" y="5006718"/>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4. Penguatan institusi sosial penggerak literasi dan inovasi</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4" name="Google Shape;204;p8"/>
          <p:cNvSpPr txBox="1"/>
          <p:nvPr/>
        </p:nvSpPr>
        <p:spPr>
          <a:xfrm>
            <a:off x="3322007" y="4995711"/>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5. Pengembangan diplomasi budaya</a:t>
            </a:r>
            <a:endParaRPr kumimoji="0" sz="13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5" name="Google Shape;205;p8"/>
          <p:cNvSpPr txBox="1"/>
          <p:nvPr/>
        </p:nvSpPr>
        <p:spPr>
          <a:xfrm>
            <a:off x="6410475" y="4722385"/>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4. peningkatan kualitas pelayanan kehidupan beragama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206" name="Google Shape;206;p8" descr="Related image"/>
          <p:cNvPicPr preferRelativeResize="0"/>
          <p:nvPr/>
        </p:nvPicPr>
        <p:blipFill rotWithShape="1">
          <a:blip r:embed="rId3">
            <a:alphaModFix/>
          </a:blip>
          <a:srcRect t="5203" b="12199"/>
          <a:stretch/>
        </p:blipFill>
        <p:spPr>
          <a:xfrm>
            <a:off x="1119086" y="5880288"/>
            <a:ext cx="984173" cy="657568"/>
          </a:xfrm>
          <a:prstGeom prst="rect">
            <a:avLst/>
          </a:prstGeom>
          <a:noFill/>
          <a:ln>
            <a:noFill/>
          </a:ln>
        </p:spPr>
      </p:pic>
      <p:pic>
        <p:nvPicPr>
          <p:cNvPr id="207" name="Google Shape;207;p8" descr="Image result for indonesian traditional dancer icon"/>
          <p:cNvPicPr preferRelativeResize="0"/>
          <p:nvPr/>
        </p:nvPicPr>
        <p:blipFill rotWithShape="1">
          <a:blip r:embed="rId4">
            <a:alphaModFix/>
          </a:blip>
          <a:srcRect/>
          <a:stretch/>
        </p:blipFill>
        <p:spPr>
          <a:xfrm>
            <a:off x="4217615" y="5948300"/>
            <a:ext cx="665471" cy="656237"/>
          </a:xfrm>
          <a:prstGeom prst="rect">
            <a:avLst/>
          </a:prstGeom>
          <a:noFill/>
          <a:ln>
            <a:noFill/>
          </a:ln>
        </p:spPr>
      </p:pic>
      <p:pic>
        <p:nvPicPr>
          <p:cNvPr id="208" name="Google Shape;208;p8" descr="Image result for pray icon"/>
          <p:cNvPicPr preferRelativeResize="0"/>
          <p:nvPr/>
        </p:nvPicPr>
        <p:blipFill rotWithShape="1">
          <a:blip r:embed="rId5">
            <a:alphaModFix/>
          </a:blip>
          <a:srcRect b="28474"/>
          <a:stretch/>
        </p:blipFill>
        <p:spPr>
          <a:xfrm>
            <a:off x="7276943" y="5957182"/>
            <a:ext cx="609104" cy="648125"/>
          </a:xfrm>
          <a:prstGeom prst="rect">
            <a:avLst/>
          </a:prstGeom>
          <a:noFill/>
          <a:ln>
            <a:noFill/>
          </a:ln>
        </p:spPr>
      </p:pic>
      <p:pic>
        <p:nvPicPr>
          <p:cNvPr id="209" name="Google Shape;209;p8" descr="Related image"/>
          <p:cNvPicPr preferRelativeResize="0"/>
          <p:nvPr/>
        </p:nvPicPr>
        <p:blipFill rotWithShape="1">
          <a:blip r:embed="rId6">
            <a:alphaModFix/>
          </a:blip>
          <a:srcRect/>
          <a:stretch/>
        </p:blipFill>
        <p:spPr>
          <a:xfrm>
            <a:off x="10276525" y="5889906"/>
            <a:ext cx="686444" cy="705975"/>
          </a:xfrm>
          <a:prstGeom prst="rect">
            <a:avLst/>
          </a:prstGeom>
          <a:noFill/>
          <a:ln>
            <a:noFill/>
          </a:ln>
        </p:spPr>
      </p:pic>
      <p:sp>
        <p:nvSpPr>
          <p:cNvPr id="210" name="Google Shape;210;p8"/>
          <p:cNvSpPr txBox="1"/>
          <p:nvPr/>
        </p:nvSpPr>
        <p:spPr>
          <a:xfrm>
            <a:off x="6410475" y="2493941"/>
            <a:ext cx="2430000" cy="69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1. Penguatan cara pandang, sikap, dan praktik beragama dalam perspektif jalan tengah</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11" name="Google Shape;211;p8"/>
          <p:cNvSpPr txBox="1"/>
          <p:nvPr/>
        </p:nvSpPr>
        <p:spPr>
          <a:xfrm>
            <a:off x="9364616" y="3120083"/>
            <a:ext cx="2475000" cy="892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2. Pengembangan, pembinaan, dan pelindungan Bahasa Indonesia, bahasa daerah, dan sastra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12" name="Google Shape;212;p8"/>
          <p:cNvSpPr/>
          <p:nvPr/>
        </p:nvSpPr>
        <p:spPr>
          <a:xfrm>
            <a:off x="9203251" y="1012083"/>
            <a:ext cx="2740800" cy="5649000"/>
          </a:xfrm>
          <a:prstGeom prst="rect">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13" name="Google Shape;213;p8"/>
          <p:cNvSpPr/>
          <p:nvPr/>
        </p:nvSpPr>
        <p:spPr>
          <a:xfrm>
            <a:off x="6195179" y="997532"/>
            <a:ext cx="2740800" cy="5647800"/>
          </a:xfrm>
          <a:prstGeom prst="rect">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14" name="Google Shape;214;p8"/>
          <p:cNvSpPr/>
          <p:nvPr/>
        </p:nvSpPr>
        <p:spPr>
          <a:xfrm>
            <a:off x="3266339" y="997501"/>
            <a:ext cx="2592600" cy="5647800"/>
          </a:xfrm>
          <a:prstGeom prst="rect">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15" name="Google Shape;215;p8"/>
          <p:cNvSpPr/>
          <p:nvPr/>
        </p:nvSpPr>
        <p:spPr>
          <a:xfrm>
            <a:off x="4206452" y="1505341"/>
            <a:ext cx="735000" cy="7521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PP 2</a:t>
            </a: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600" b="1"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216" name="Google Shape;216;p8"/>
          <p:cNvSpPr/>
          <p:nvPr/>
        </p:nvSpPr>
        <p:spPr>
          <a:xfrm>
            <a:off x="7237883" y="1535627"/>
            <a:ext cx="735000" cy="7521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PP 3</a:t>
            </a: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600" b="1"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217" name="Google Shape;217;p8"/>
          <p:cNvSpPr/>
          <p:nvPr/>
        </p:nvSpPr>
        <p:spPr>
          <a:xfrm>
            <a:off x="10276524" y="1528086"/>
            <a:ext cx="735000" cy="7521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PP 4</a:t>
            </a: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600" b="1"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218" name="Google Shape;218;p8"/>
          <p:cNvSpPr txBox="1"/>
          <p:nvPr/>
        </p:nvSpPr>
        <p:spPr>
          <a:xfrm>
            <a:off x="3330972" y="2398266"/>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1. Revitalisasi dan aktualisasi nilai budaya dan kearifan lokal</a:t>
            </a:r>
            <a:endParaRPr kumimoji="0" sz="13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19" name="Google Shape;219;p8"/>
          <p:cNvSpPr txBox="1"/>
          <p:nvPr/>
        </p:nvSpPr>
        <p:spPr>
          <a:xfrm>
            <a:off x="6410475" y="5287962"/>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5. Pengembangan ekonomi dan sumber daya keagamaan</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20" name="Google Shape;220;p8"/>
          <p:cNvSpPr txBox="1"/>
          <p:nvPr/>
        </p:nvSpPr>
        <p:spPr>
          <a:xfrm>
            <a:off x="247688" y="993207"/>
            <a:ext cx="2762091" cy="892500"/>
          </a:xfrm>
          <a:prstGeom prst="rect">
            <a:avLst/>
          </a:prstGeom>
          <a:solidFill>
            <a:schemeClr val="lt1"/>
          </a:solidFill>
          <a:ln w="25400" cap="flat" cmpd="sng">
            <a:solidFill>
              <a:schemeClr val="bg2">
                <a:lumMod val="50000"/>
              </a:schemeClr>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r>
              <a:rPr kumimoji="0" lang="en-ID" sz="1200" i="0" u="none" strike="noStrike" kern="1200" cap="none" spc="0" normalizeH="0" baseline="0" noProof="0" dirty="0" err="1">
                <a:ln>
                  <a:noFill/>
                </a:ln>
                <a:solidFill>
                  <a:prstClr val="black"/>
                </a:solidFill>
                <a:effectLst/>
                <a:uLnTx/>
                <a:uFillTx/>
                <a:latin typeface="Arial"/>
                <a:ea typeface="Arial"/>
                <a:cs typeface="Arial"/>
                <a:sym typeface="Arial"/>
              </a:rPr>
              <a:t>Revolusi</a:t>
            </a:r>
            <a:r>
              <a:rPr kumimoji="0" lang="en-ID" sz="1200" i="0" u="none" strike="noStrike" kern="1200" cap="none" spc="0" normalizeH="0" baseline="0" noProof="0" dirty="0">
                <a:ln>
                  <a:noFill/>
                </a:ln>
                <a:solidFill>
                  <a:prstClr val="black"/>
                </a:solidFill>
                <a:effectLst/>
                <a:uLnTx/>
                <a:uFillTx/>
                <a:latin typeface="Arial"/>
                <a:ea typeface="Arial"/>
                <a:cs typeface="Arial"/>
                <a:sym typeface="Arial"/>
              </a:rPr>
              <a:t> Mental dan </a:t>
            </a:r>
            <a:r>
              <a:rPr kumimoji="0" lang="en-ID" sz="1200" i="0" u="none" strike="noStrike" kern="1200" cap="none" spc="0" normalizeH="0" baseline="0" noProof="0" dirty="0" err="1">
                <a:ln>
                  <a:noFill/>
                </a:ln>
                <a:solidFill>
                  <a:prstClr val="black"/>
                </a:solidFill>
                <a:effectLst/>
                <a:uLnTx/>
                <a:uFillTx/>
                <a:latin typeface="Arial"/>
                <a:ea typeface="Arial"/>
                <a:cs typeface="Arial"/>
                <a:sym typeface="Arial"/>
              </a:rPr>
              <a:t>Pembinaan</a:t>
            </a:r>
            <a:r>
              <a:rPr kumimoji="0" lang="en-ID" sz="1200" i="0" u="none" strike="noStrike" kern="1200" cap="none" spc="0" normalizeH="0" baseline="0" noProof="0" dirty="0">
                <a:ln>
                  <a:noFill/>
                </a:ln>
                <a:solidFill>
                  <a:prstClr val="black"/>
                </a:solidFill>
                <a:effectLst/>
                <a:uLnTx/>
                <a:uFillTx/>
                <a:latin typeface="Arial"/>
                <a:ea typeface="Arial"/>
                <a:cs typeface="Arial"/>
                <a:sym typeface="Arial"/>
              </a:rPr>
              <a:t> </a:t>
            </a:r>
            <a:r>
              <a:rPr kumimoji="0" lang="en-ID" sz="1200" i="0" u="none" strike="noStrike" kern="1200" cap="none" spc="0" normalizeH="0" baseline="0" noProof="0" dirty="0" err="1">
                <a:ln>
                  <a:noFill/>
                </a:ln>
                <a:solidFill>
                  <a:prstClr val="black"/>
                </a:solidFill>
                <a:effectLst/>
                <a:uLnTx/>
                <a:uFillTx/>
                <a:latin typeface="Arial"/>
                <a:ea typeface="Arial"/>
                <a:cs typeface="Arial"/>
                <a:sym typeface="Arial"/>
              </a:rPr>
              <a:t>Ideologi</a:t>
            </a:r>
            <a:r>
              <a:rPr kumimoji="0" lang="en-ID" sz="1200" i="0" u="none" strike="noStrike" kern="1200" cap="none" spc="0" normalizeH="0" baseline="0" noProof="0" dirty="0">
                <a:ln>
                  <a:noFill/>
                </a:ln>
                <a:solidFill>
                  <a:prstClr val="black"/>
                </a:solidFill>
                <a:effectLst/>
                <a:uLnTx/>
                <a:uFillTx/>
                <a:latin typeface="Arial"/>
                <a:ea typeface="Arial"/>
                <a:cs typeface="Arial"/>
                <a:sym typeface="Arial"/>
              </a:rPr>
              <a:t> Pancasila</a:t>
            </a:r>
            <a:endParaRPr kumimoji="0" sz="1200" i="0" u="none" strike="noStrike" kern="1200" cap="none" spc="0" normalizeH="0" baseline="0" noProof="0" dirty="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i="0" u="none" strike="noStrike" kern="1200" cap="none" spc="0" normalizeH="0" baseline="0" noProof="0" dirty="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221" name="Google Shape;221;p8"/>
          <p:cNvSpPr txBox="1"/>
          <p:nvPr/>
        </p:nvSpPr>
        <p:spPr>
          <a:xfrm>
            <a:off x="342587" y="5127835"/>
            <a:ext cx="2542200" cy="892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KP 6. Pembinaan ideologi pancasila, pendidikan kewargaan, wawasan kebangsaan, dan bela negara</a:t>
            </a:r>
          </a:p>
        </p:txBody>
      </p:sp>
      <p:sp>
        <p:nvSpPr>
          <p:cNvPr id="222" name="Google Shape;222;p8"/>
          <p:cNvSpPr txBox="1"/>
          <p:nvPr/>
        </p:nvSpPr>
        <p:spPr>
          <a:xfrm>
            <a:off x="352016" y="2436963"/>
            <a:ext cx="2642585"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KP 1. </a:t>
            </a: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Revolusi mental dalam sistem pendidikan</a:t>
            </a:r>
          </a:p>
        </p:txBody>
      </p:sp>
      <p:sp>
        <p:nvSpPr>
          <p:cNvPr id="223" name="Google Shape;223;p8"/>
          <p:cNvSpPr txBox="1"/>
          <p:nvPr/>
        </p:nvSpPr>
        <p:spPr>
          <a:xfrm>
            <a:off x="343067" y="2919765"/>
            <a:ext cx="25869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KP 2. </a:t>
            </a: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Revolusi mental dalam tata kelola pemerintahan</a:t>
            </a:r>
          </a:p>
        </p:txBody>
      </p:sp>
      <p:sp>
        <p:nvSpPr>
          <p:cNvPr id="224" name="Google Shape;224;p8"/>
          <p:cNvSpPr txBox="1"/>
          <p:nvPr/>
        </p:nvSpPr>
        <p:spPr>
          <a:xfrm>
            <a:off x="361443" y="3400027"/>
            <a:ext cx="25869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KP 3. </a:t>
            </a: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Revolusi mental dalam sistem sosial</a:t>
            </a:r>
          </a:p>
        </p:txBody>
      </p:sp>
      <p:sp>
        <p:nvSpPr>
          <p:cNvPr id="225" name="Google Shape;225;p8"/>
          <p:cNvSpPr txBox="1"/>
          <p:nvPr/>
        </p:nvSpPr>
        <p:spPr>
          <a:xfrm>
            <a:off x="351171" y="4418551"/>
            <a:ext cx="2703564" cy="69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KP 5. Pembangunan dan pembudayaan sistem ekonomi kerakyatan berlandaskan Pancasila</a:t>
            </a:r>
          </a:p>
        </p:txBody>
      </p:sp>
      <p:sp>
        <p:nvSpPr>
          <p:cNvPr id="226" name="Google Shape;226;p8"/>
          <p:cNvSpPr txBox="1"/>
          <p:nvPr/>
        </p:nvSpPr>
        <p:spPr>
          <a:xfrm>
            <a:off x="352015" y="3943189"/>
            <a:ext cx="2747421"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KP 4. </a:t>
            </a: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Penguatan pusat-pusat perubahan gerakan revolusi </a:t>
            </a: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mental</a:t>
            </a:r>
            <a:endParaRPr kumimoji="0" sz="130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227" name="Google Shape;227;p8"/>
          <p:cNvSpPr/>
          <p:nvPr/>
        </p:nvSpPr>
        <p:spPr>
          <a:xfrm>
            <a:off x="1264521" y="1513901"/>
            <a:ext cx="735000" cy="7521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PP 1</a:t>
            </a: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600" b="1"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228" name="Google Shape;228;p8"/>
          <p:cNvSpPr/>
          <p:nvPr/>
        </p:nvSpPr>
        <p:spPr>
          <a:xfrm>
            <a:off x="253276" y="983552"/>
            <a:ext cx="2757600" cy="5647800"/>
          </a:xfrm>
          <a:prstGeom prst="rect">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5" name="Google Shape;230;p8">
            <a:extLst>
              <a:ext uri="{FF2B5EF4-FFF2-40B4-BE49-F238E27FC236}">
                <a16:creationId xmlns:a16="http://schemas.microsoft.com/office/drawing/2014/main" id="{CBA2000F-4905-4572-9A2E-FEF52FE206C2}"/>
              </a:ext>
            </a:extLst>
          </p:cNvPr>
          <p:cNvSpPr txBox="1"/>
          <p:nvPr/>
        </p:nvSpPr>
        <p:spPr>
          <a:xfrm>
            <a:off x="1234149" y="29910"/>
            <a:ext cx="10188000" cy="805868"/>
          </a:xfrm>
          <a:prstGeom prst="rect">
            <a:avLst/>
          </a:prstGeom>
          <a:noFill/>
          <a:ln>
            <a:noFill/>
          </a:ln>
        </p:spPr>
        <p:txBody>
          <a:bodyPr spcFirstLastPara="1" wrap="square" lIns="121900" tIns="60951" rIns="121900" bIns="60951" anchor="ctr" anchorCtr="0">
            <a:noAutofit/>
          </a:bodyPr>
          <a:lstStyle/>
          <a:p>
            <a:pPr marL="0" marR="0" lvl="0" indent="0" algn="ctr" defTabSz="914400" rtl="0" eaLnBrk="1" fontAlgn="auto" latinLnBrk="0" hangingPunct="1">
              <a:lnSpc>
                <a:spcPct val="90000"/>
              </a:lnSpc>
              <a:spcBef>
                <a:spcPts val="0"/>
              </a:spcBef>
              <a:spcAft>
                <a:spcPts val="0"/>
              </a:spcAft>
              <a:buClr>
                <a:prstClr val="black"/>
              </a:buClr>
              <a:buSzPts val="2400"/>
              <a:buFontTx/>
              <a:buNone/>
              <a:tabLst/>
              <a:defRPr/>
            </a:pPr>
            <a:r>
              <a:rPr kumimoji="0" lang="en-ID"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RPJMN 2020-2024</a:t>
            </a:r>
          </a:p>
          <a:p>
            <a:pPr marL="0" marR="0" lvl="0" indent="0" algn="ctr" defTabSz="914400" rtl="0" eaLnBrk="1" fontAlgn="auto" latinLnBrk="0" hangingPunct="1">
              <a:lnSpc>
                <a:spcPct val="90000"/>
              </a:lnSpc>
              <a:spcBef>
                <a:spcPts val="0"/>
              </a:spcBef>
              <a:spcAft>
                <a:spcPts val="0"/>
              </a:spcAft>
              <a:buClr>
                <a:prstClr val="black"/>
              </a:buClr>
              <a:buSzPts val="2400"/>
              <a:buFontTx/>
              <a:buNone/>
              <a:tabLst/>
              <a:defRPr/>
            </a:pPr>
            <a:r>
              <a:rPr kumimoji="0" lang="en-ID"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PRIORITAS NASIONAL 4</a:t>
            </a:r>
            <a:endParaRPr kumimoji="0"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0" marR="0" lvl="0" indent="0" algn="ctr" defTabSz="914400" rtl="0" eaLnBrk="1" fontAlgn="auto" latinLnBrk="0" hangingPunct="1">
              <a:lnSpc>
                <a:spcPct val="90000"/>
              </a:lnSpc>
              <a:spcBef>
                <a:spcPts val="0"/>
              </a:spcBef>
              <a:spcAft>
                <a:spcPts val="0"/>
              </a:spcAft>
              <a:buClr>
                <a:prstClr val="black"/>
              </a:buClr>
              <a:buSzPts val="2400"/>
              <a:buFontTx/>
              <a:buNone/>
              <a:tabLst/>
              <a:defRPr/>
            </a:pPr>
            <a:r>
              <a:rPr kumimoji="0" lang="en-ID"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REVOLUSI MENTAL DAN PEMBANGUNAN KEBUDAYAAN</a:t>
            </a:r>
            <a:endParaRPr kumimoji="0"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1634498848"/>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767108" y="194721"/>
            <a:ext cx="8608435"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905F28-0C78-4521-BD05-F8B7A69BE9AB}"/>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20</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135" name="Block Arc 134">
            <a:extLst>
              <a:ext uri="{FF2B5EF4-FFF2-40B4-BE49-F238E27FC236}">
                <a16:creationId xmlns:a16="http://schemas.microsoft.com/office/drawing/2014/main" id="{D146CD41-EB5D-41B2-B006-CF05DEA75EA8}"/>
              </a:ext>
            </a:extLst>
          </p:cNvPr>
          <p:cNvSpPr/>
          <p:nvPr/>
        </p:nvSpPr>
        <p:spPr>
          <a:xfrm rot="5400000">
            <a:off x="7254580" y="1881804"/>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6" name="Block Arc 135">
            <a:extLst>
              <a:ext uri="{FF2B5EF4-FFF2-40B4-BE49-F238E27FC236}">
                <a16:creationId xmlns:a16="http://schemas.microsoft.com/office/drawing/2014/main" id="{E1414968-74BE-4C89-9F56-271B281F96D1}"/>
              </a:ext>
            </a:extLst>
          </p:cNvPr>
          <p:cNvSpPr/>
          <p:nvPr/>
        </p:nvSpPr>
        <p:spPr>
          <a:xfrm rot="5400000">
            <a:off x="7563657" y="2184931"/>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7" name="Block Arc 136">
            <a:extLst>
              <a:ext uri="{FF2B5EF4-FFF2-40B4-BE49-F238E27FC236}">
                <a16:creationId xmlns:a16="http://schemas.microsoft.com/office/drawing/2014/main" id="{677DDA74-F00E-4E22-AFE1-ECC904EA2E2B}"/>
              </a:ext>
            </a:extLst>
          </p:cNvPr>
          <p:cNvSpPr/>
          <p:nvPr/>
        </p:nvSpPr>
        <p:spPr>
          <a:xfrm rot="5400000">
            <a:off x="7861821" y="2470991"/>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8" name="Block Arc 137">
            <a:extLst>
              <a:ext uri="{FF2B5EF4-FFF2-40B4-BE49-F238E27FC236}">
                <a16:creationId xmlns:a16="http://schemas.microsoft.com/office/drawing/2014/main" id="{8CA45DC3-EC94-406A-AA9D-A240A2F5B58E}"/>
              </a:ext>
            </a:extLst>
          </p:cNvPr>
          <p:cNvSpPr/>
          <p:nvPr/>
        </p:nvSpPr>
        <p:spPr>
          <a:xfrm rot="5400000">
            <a:off x="8185930" y="2794684"/>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9" name="Block Arc 138">
            <a:extLst>
              <a:ext uri="{FF2B5EF4-FFF2-40B4-BE49-F238E27FC236}">
                <a16:creationId xmlns:a16="http://schemas.microsoft.com/office/drawing/2014/main" id="{4AF7C513-0932-4F45-9CA3-7D7E380C2412}"/>
              </a:ext>
            </a:extLst>
          </p:cNvPr>
          <p:cNvSpPr/>
          <p:nvPr/>
        </p:nvSpPr>
        <p:spPr>
          <a:xfrm rot="5400000">
            <a:off x="8506536" y="3100598"/>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9" name="Freeform 4">
            <a:extLst>
              <a:ext uri="{FF2B5EF4-FFF2-40B4-BE49-F238E27FC236}">
                <a16:creationId xmlns:a16="http://schemas.microsoft.com/office/drawing/2014/main" id="{CCFAD767-5102-4639-A661-C1EBABF87372}"/>
              </a:ext>
            </a:extLst>
          </p:cNvPr>
          <p:cNvSpPr/>
          <p:nvPr/>
        </p:nvSpPr>
        <p:spPr>
          <a:xfrm>
            <a:off x="6575391" y="3653176"/>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0" name="Freeform 9">
            <a:extLst>
              <a:ext uri="{FF2B5EF4-FFF2-40B4-BE49-F238E27FC236}">
                <a16:creationId xmlns:a16="http://schemas.microsoft.com/office/drawing/2014/main" id="{6EA6A61F-C14B-4198-AFED-5351F79C5A56}"/>
              </a:ext>
            </a:extLst>
          </p:cNvPr>
          <p:cNvSpPr/>
          <p:nvPr/>
        </p:nvSpPr>
        <p:spPr>
          <a:xfrm>
            <a:off x="6119901" y="2985911"/>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1" name="Freeform 21">
            <a:extLst>
              <a:ext uri="{FF2B5EF4-FFF2-40B4-BE49-F238E27FC236}">
                <a16:creationId xmlns:a16="http://schemas.microsoft.com/office/drawing/2014/main" id="{6CEF6384-95D8-40F0-8895-B3FA661D0387}"/>
              </a:ext>
            </a:extLst>
          </p:cNvPr>
          <p:cNvSpPr/>
          <p:nvPr/>
        </p:nvSpPr>
        <p:spPr>
          <a:xfrm>
            <a:off x="5650345" y="2506072"/>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2" name="Freeform 22">
            <a:extLst>
              <a:ext uri="{FF2B5EF4-FFF2-40B4-BE49-F238E27FC236}">
                <a16:creationId xmlns:a16="http://schemas.microsoft.com/office/drawing/2014/main" id="{0A48C192-018C-441C-9AF9-E796A5A39B64}"/>
              </a:ext>
            </a:extLst>
          </p:cNvPr>
          <p:cNvSpPr/>
          <p:nvPr/>
        </p:nvSpPr>
        <p:spPr>
          <a:xfrm>
            <a:off x="6119901" y="2190727"/>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3" name="Freeform 76">
            <a:extLst>
              <a:ext uri="{FF2B5EF4-FFF2-40B4-BE49-F238E27FC236}">
                <a16:creationId xmlns:a16="http://schemas.microsoft.com/office/drawing/2014/main" id="{3F0A68E7-FD92-4CA5-9D24-589914091FA8}"/>
              </a:ext>
            </a:extLst>
          </p:cNvPr>
          <p:cNvSpPr/>
          <p:nvPr/>
        </p:nvSpPr>
        <p:spPr>
          <a:xfrm>
            <a:off x="6488891" y="1921053"/>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9" name="TextBox 208">
            <a:extLst>
              <a:ext uri="{FF2B5EF4-FFF2-40B4-BE49-F238E27FC236}">
                <a16:creationId xmlns:a16="http://schemas.microsoft.com/office/drawing/2014/main" id="{02B50795-9405-47DC-9555-F12D33958793}"/>
              </a:ext>
            </a:extLst>
          </p:cNvPr>
          <p:cNvSpPr txBox="1"/>
          <p:nvPr/>
        </p:nvSpPr>
        <p:spPr>
          <a:xfrm>
            <a:off x="415587" y="2364578"/>
            <a:ext cx="5623146" cy="1169551"/>
          </a:xfrm>
          <a:prstGeom prst="rect">
            <a:avLst/>
          </a:prstGeom>
          <a:noFill/>
        </p:spPr>
        <p:txBody>
          <a:bodyPr wrap="square">
            <a:spAutoFit/>
          </a:bodyPr>
          <a:lstStyle/>
          <a:p>
            <a:pPr algn="r"/>
            <a:r>
              <a:rPr lang="en-US" altLang="ko-KR" sz="1400" b="1" noProof="1">
                <a:latin typeface="Avenir Next LT Pro" panose="020B0504020202020204" pitchFamily="34" charset="0"/>
                <a:cs typeface="Arial" panose="020B0604020202020204" pitchFamily="34" charset="0"/>
              </a:rPr>
              <a:t>Sistem Pendidikan</a:t>
            </a:r>
            <a:endParaRPr lang="ko-KR" altLang="en-US" sz="1400" b="1" noProof="1">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Penguatan sistem pendidikan yang berperspektif moderasi beragama mencakup pengembangan kurikulum, materi dan proses pengajaran, pendidikan guru dan tenaga kependidikan, dan rekruitmen guru</a:t>
            </a:r>
            <a:endParaRPr lang="ko-KR" altLang="en-US" sz="1400" noProof="1">
              <a:latin typeface="Avenir Next LT Pro" panose="020B0504020202020204" pitchFamily="34" charset="0"/>
              <a:cs typeface="Arial" panose="020B0604020202020204" pitchFamily="34" charset="0"/>
            </a:endParaRPr>
          </a:p>
        </p:txBody>
      </p:sp>
      <p:sp>
        <p:nvSpPr>
          <p:cNvPr id="210" name="TextBox 209">
            <a:extLst>
              <a:ext uri="{FF2B5EF4-FFF2-40B4-BE49-F238E27FC236}">
                <a16:creationId xmlns:a16="http://schemas.microsoft.com/office/drawing/2014/main" id="{C58363B5-57A0-413F-965B-370BBB203BB6}"/>
              </a:ext>
            </a:extLst>
          </p:cNvPr>
          <p:cNvSpPr txBox="1"/>
          <p:nvPr/>
        </p:nvSpPr>
        <p:spPr>
          <a:xfrm>
            <a:off x="437304" y="5335223"/>
            <a:ext cx="6095184" cy="954107"/>
          </a:xfrm>
          <a:prstGeom prst="rect">
            <a:avLst/>
          </a:prstGeom>
          <a:noFill/>
        </p:spPr>
        <p:txBody>
          <a:bodyPr wrap="square">
            <a:spAutoFit/>
          </a:bodyPr>
          <a:lstStyle/>
          <a:p>
            <a:pPr algn="r"/>
            <a:r>
              <a:rPr lang="en-US" altLang="ko-KR" sz="1400" b="1" noProof="1">
                <a:latin typeface="Avenir Next LT Pro" panose="020B0504020202020204" pitchFamily="34" charset="0"/>
                <a:cs typeface="Arial" panose="020B0604020202020204" pitchFamily="34" charset="0"/>
              </a:rPr>
              <a:t>Pesantren dan Satuan Pendidikan Keagamaan Lainnya</a:t>
            </a:r>
            <a:endParaRPr lang="ko-KR" altLang="en-US" sz="1400" b="1" noProof="1">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Penguatan peran pesantren dan satuan pendidikan keagamaan lainnya dalam mengembangkan moderasi beragama melalui peningkatan pemahaman dan pengamalan ajaran agama untuk kemaslahatan</a:t>
            </a:r>
            <a:endParaRPr lang="ko-KR" altLang="en-US" sz="1400" noProof="1">
              <a:latin typeface="Avenir Next LT Pro" panose="020B0504020202020204" pitchFamily="34" charset="0"/>
              <a:cs typeface="Arial" panose="020B0604020202020204" pitchFamily="34" charset="0"/>
            </a:endParaRPr>
          </a:p>
        </p:txBody>
      </p:sp>
      <p:sp>
        <p:nvSpPr>
          <p:cNvPr id="211" name="TextBox 210">
            <a:extLst>
              <a:ext uri="{FF2B5EF4-FFF2-40B4-BE49-F238E27FC236}">
                <a16:creationId xmlns:a16="http://schemas.microsoft.com/office/drawing/2014/main" id="{B6E5B341-50E0-48BB-9EB1-CFDD31EA1B32}"/>
              </a:ext>
            </a:extLst>
          </p:cNvPr>
          <p:cNvSpPr txBox="1"/>
          <p:nvPr/>
        </p:nvSpPr>
        <p:spPr>
          <a:xfrm>
            <a:off x="909512" y="4297079"/>
            <a:ext cx="5146013" cy="954107"/>
          </a:xfrm>
          <a:prstGeom prst="rect">
            <a:avLst/>
          </a:prstGeom>
          <a:noFill/>
        </p:spPr>
        <p:txBody>
          <a:bodyPr wrap="square">
            <a:spAutoFit/>
          </a:bodyPr>
          <a:lstStyle/>
          <a:p>
            <a:pPr algn="r"/>
            <a:r>
              <a:rPr lang="en-US" altLang="ko-KR" sz="1400" b="1" noProof="1">
                <a:latin typeface="Avenir Next LT Pro" panose="020B0504020202020204" pitchFamily="34" charset="0"/>
                <a:cs typeface="Arial" panose="020B0604020202020204" pitchFamily="34" charset="0"/>
              </a:rPr>
              <a:t>Pengelolaan Ruang Publik</a:t>
            </a:r>
            <a:endParaRPr lang="ko-KR" altLang="en-US" sz="1400" b="1" noProof="1">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Pemanfaatan ruang publik untuk pertukaran ide dan gagasan di kalangan pelajar, mahasiswa, dan pemuda lintas budaya, lintas agama, dan lintas suku bangsa</a:t>
            </a:r>
            <a:endParaRPr lang="ko-KR" altLang="en-US" sz="1400" noProof="1">
              <a:latin typeface="Avenir Next LT Pro" panose="020B0504020202020204" pitchFamily="34" charset="0"/>
              <a:cs typeface="Arial" panose="020B0604020202020204" pitchFamily="34" charset="0"/>
            </a:endParaRPr>
          </a:p>
        </p:txBody>
      </p:sp>
      <p:sp>
        <p:nvSpPr>
          <p:cNvPr id="212" name="TextBox 211">
            <a:extLst>
              <a:ext uri="{FF2B5EF4-FFF2-40B4-BE49-F238E27FC236}">
                <a16:creationId xmlns:a16="http://schemas.microsoft.com/office/drawing/2014/main" id="{98532084-F536-4FFE-9598-0D184B77E560}"/>
              </a:ext>
            </a:extLst>
          </p:cNvPr>
          <p:cNvSpPr txBox="1"/>
          <p:nvPr/>
        </p:nvSpPr>
        <p:spPr>
          <a:xfrm>
            <a:off x="1248043" y="3530537"/>
            <a:ext cx="4261468" cy="738664"/>
          </a:xfrm>
          <a:prstGeom prst="rect">
            <a:avLst/>
          </a:prstGeom>
          <a:noFill/>
        </p:spPr>
        <p:txBody>
          <a:bodyPr wrap="square">
            <a:spAutoFit/>
          </a:bodyPr>
          <a:lstStyle/>
          <a:p>
            <a:pPr algn="r"/>
            <a:r>
              <a:rPr lang="en-US" altLang="ko-KR" sz="1400" b="1" noProof="1">
                <a:latin typeface="Avenir Next LT Pro" panose="020B0504020202020204" pitchFamily="34" charset="0"/>
                <a:cs typeface="Arial" panose="020B0604020202020204" pitchFamily="34" charset="0"/>
              </a:rPr>
              <a:t>Pengelolaan Rumah Ibadat</a:t>
            </a:r>
            <a:endParaRPr lang="ko-KR" altLang="en-US" sz="1400" b="1" noProof="1">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Pengelolaan rumah ibadat sebagai pusat syiar agama yang toleran</a:t>
            </a:r>
            <a:endParaRPr lang="ko-KR" altLang="en-US" sz="1400" noProof="1">
              <a:latin typeface="Avenir Next LT Pro" panose="020B0504020202020204" pitchFamily="34" charset="0"/>
              <a:cs typeface="Arial" panose="020B0604020202020204" pitchFamily="34" charset="0"/>
            </a:endParaRPr>
          </a:p>
        </p:txBody>
      </p:sp>
      <p:sp>
        <p:nvSpPr>
          <p:cNvPr id="213" name="TextBox 212">
            <a:extLst>
              <a:ext uri="{FF2B5EF4-FFF2-40B4-BE49-F238E27FC236}">
                <a16:creationId xmlns:a16="http://schemas.microsoft.com/office/drawing/2014/main" id="{6AF551AD-F5F6-4278-8627-7E32DEBA833D}"/>
              </a:ext>
            </a:extLst>
          </p:cNvPr>
          <p:cNvSpPr txBox="1"/>
          <p:nvPr/>
        </p:nvSpPr>
        <p:spPr>
          <a:xfrm>
            <a:off x="1344686" y="1607706"/>
            <a:ext cx="4997529" cy="738664"/>
          </a:xfrm>
          <a:prstGeom prst="rect">
            <a:avLst/>
          </a:prstGeom>
          <a:noFill/>
        </p:spPr>
        <p:txBody>
          <a:bodyPr wrap="square">
            <a:spAutoFit/>
          </a:bodyPr>
          <a:lstStyle/>
          <a:p>
            <a:pPr algn="r"/>
            <a:r>
              <a:rPr lang="en-US" altLang="ko-KR" sz="1400" b="1" noProof="1">
                <a:latin typeface="Avenir Next LT Pro" panose="020B0504020202020204" pitchFamily="34" charset="0"/>
                <a:cs typeface="Arial" panose="020B0604020202020204" pitchFamily="34" charset="0"/>
              </a:rPr>
              <a:t>Penyiaran Agama</a:t>
            </a:r>
            <a:endParaRPr lang="ko-KR" altLang="en-US" sz="1400" b="1" noProof="1">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Pengembangan penyiaran agama untuk perdamaian dan kemaslahatan umat</a:t>
            </a:r>
            <a:endParaRPr lang="ko-KR" altLang="en-US" sz="1400" noProof="1">
              <a:latin typeface="Avenir Next LT Pro" panose="020B0504020202020204" pitchFamily="34" charset="0"/>
              <a:cs typeface="Arial" panose="020B0604020202020204" pitchFamily="34" charset="0"/>
            </a:endParaRPr>
          </a:p>
        </p:txBody>
      </p:sp>
      <p:sp>
        <p:nvSpPr>
          <p:cNvPr id="5" name="Rectangle 4"/>
          <p:cNvSpPr/>
          <p:nvPr/>
        </p:nvSpPr>
        <p:spPr>
          <a:xfrm>
            <a:off x="7626569" y="6241237"/>
            <a:ext cx="3692036" cy="261610"/>
          </a:xfrm>
          <a:prstGeom prst="rect">
            <a:avLst/>
          </a:prstGeom>
        </p:spPr>
        <p:txBody>
          <a:bodyPr wrap="none">
            <a:spAutoFit/>
          </a:bodyPr>
          <a:lstStyle/>
          <a:p>
            <a:pPr algn="r"/>
            <a:r>
              <a:rPr lang="en-US" altLang="ko-KR" sz="1100" noProof="1">
                <a:latin typeface="Avenir Next LT Pro" panose="020B0504020202020204" pitchFamily="34" charset="0"/>
                <a:cs typeface="Arial" panose="020B0604020202020204" pitchFamily="34" charset="0"/>
              </a:rPr>
              <a:t>*Dikutip dari RPJMN dan Renstra Kemenag 2020-2024</a:t>
            </a:r>
            <a:endParaRPr lang="ko-KR" altLang="en-US" sz="1100" noProof="1">
              <a:latin typeface="Avenir Next LT Pro" panose="020B0504020202020204" pitchFamily="34" charset="0"/>
              <a:cs typeface="Arial" panose="020B0604020202020204" pitchFamily="34" charset="0"/>
            </a:endParaRPr>
          </a:p>
        </p:txBody>
      </p:sp>
      <p:sp>
        <p:nvSpPr>
          <p:cNvPr id="25" name="Text Placeholder 1">
            <a:extLst>
              <a:ext uri="{FF2B5EF4-FFF2-40B4-BE49-F238E27FC236}">
                <a16:creationId xmlns:a16="http://schemas.microsoft.com/office/drawing/2014/main" id="{DAABD5FA-5838-4FCB-9B68-394BA5D579C9}"/>
              </a:ext>
            </a:extLst>
          </p:cNvPr>
          <p:cNvSpPr txBox="1">
            <a:spLocks/>
          </p:cNvSpPr>
          <p:nvPr/>
        </p:nvSpPr>
        <p:spPr>
          <a:xfrm>
            <a:off x="6488891" y="1121239"/>
            <a:ext cx="5393540" cy="57053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d-ID" sz="2000" b="1" dirty="0">
                <a:latin typeface="Avenir Next LT Pro" panose="020B0504020202020204" pitchFamily="34" charset="0"/>
              </a:rPr>
              <a:t>Strategi </a:t>
            </a:r>
            <a:r>
              <a:rPr lang="en-US" sz="2000" b="1" dirty="0" err="1">
                <a:latin typeface="Avenir Next LT Pro" panose="020B0504020202020204" pitchFamily="34" charset="0"/>
              </a:rPr>
              <a:t>Penguatan</a:t>
            </a:r>
            <a:r>
              <a:rPr lang="en-US" sz="2000" b="1" dirty="0">
                <a:latin typeface="Avenir Next LT Pro" panose="020B0504020202020204" pitchFamily="34" charset="0"/>
              </a:rPr>
              <a:t> </a:t>
            </a:r>
            <a:r>
              <a:rPr lang="id-ID" sz="2000" b="1" dirty="0" err="1">
                <a:latin typeface="Avenir Next LT Pro" panose="020B0504020202020204" pitchFamily="34" charset="0"/>
              </a:rPr>
              <a:t>Moderasi</a:t>
            </a:r>
            <a:r>
              <a:rPr lang="en-US" sz="2000" b="1" dirty="0">
                <a:latin typeface="Avenir Next LT Pro" panose="020B0504020202020204" pitchFamily="34" charset="0"/>
              </a:rPr>
              <a:t> </a:t>
            </a:r>
            <a:r>
              <a:rPr lang="en-US" sz="2000" b="1" dirty="0" err="1">
                <a:latin typeface="Avenir Next LT Pro" panose="020B0504020202020204" pitchFamily="34" charset="0"/>
              </a:rPr>
              <a:t>Beragama</a:t>
            </a:r>
            <a:r>
              <a:rPr lang="en-US" sz="1600" b="1" dirty="0">
                <a:latin typeface="Avenir Next LT Pro" panose="020B0504020202020204" pitchFamily="34" charset="0"/>
              </a:rPr>
              <a:t>*</a:t>
            </a:r>
          </a:p>
        </p:txBody>
      </p:sp>
      <p:sp>
        <p:nvSpPr>
          <p:cNvPr id="2" name="Arrow: Pentagon 1">
            <a:extLst>
              <a:ext uri="{FF2B5EF4-FFF2-40B4-BE49-F238E27FC236}">
                <a16:creationId xmlns:a16="http://schemas.microsoft.com/office/drawing/2014/main" id="{E9F58782-0B10-445E-8967-1F4B3D628D64}"/>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27" name="TextBox 26">
            <a:extLst>
              <a:ext uri="{FF2B5EF4-FFF2-40B4-BE49-F238E27FC236}">
                <a16:creationId xmlns:a16="http://schemas.microsoft.com/office/drawing/2014/main" id="{64658810-575F-44FF-B23D-1ED352C629FE}"/>
              </a:ext>
            </a:extLst>
          </p:cNvPr>
          <p:cNvSpPr txBox="1"/>
          <p:nvPr/>
        </p:nvSpPr>
        <p:spPr>
          <a:xfrm>
            <a:off x="949563" y="215582"/>
            <a:ext cx="2777840" cy="830997"/>
          </a:xfrm>
          <a:prstGeom prst="rect">
            <a:avLst/>
          </a:prstGeom>
          <a:noFill/>
        </p:spPr>
        <p:txBody>
          <a:bodyPr wrap="square">
            <a:spAutoFit/>
          </a:bodyPr>
          <a:lstStyle/>
          <a:p>
            <a:pPr lvl="0" defTabSz="533400">
              <a:spcBef>
                <a:spcPct val="0"/>
              </a:spcBef>
            </a:pPr>
            <a:r>
              <a:rPr lang="en-US" altLang="ko-KR" sz="1600" b="0" kern="1200" dirty="0" err="1">
                <a:solidFill>
                  <a:schemeClr val="bg1"/>
                </a:solidFill>
                <a:latin typeface="Avenir Next LT Pro" panose="020B0504020202020204" pitchFamily="34" charset="0"/>
                <a:cs typeface="Arial" panose="020B0604020202020204" pitchFamily="34" charset="0"/>
              </a:rPr>
              <a:t>Penguatan</a:t>
            </a:r>
            <a:r>
              <a:rPr lang="en-US" altLang="ko-KR" sz="1600" b="0" kern="1200" dirty="0">
                <a:solidFill>
                  <a:schemeClr val="bg1"/>
                </a:solidFill>
                <a:latin typeface="Avenir Next LT Pro" panose="020B0504020202020204" pitchFamily="34" charset="0"/>
                <a:cs typeface="Arial" panose="020B0604020202020204" pitchFamily="34" charset="0"/>
              </a:rPr>
              <a:t> </a:t>
            </a:r>
            <a:r>
              <a:rPr lang="id-ID" altLang="ko-KR" sz="1600" b="0" kern="1200" dirty="0">
                <a:solidFill>
                  <a:schemeClr val="bg1"/>
                </a:solidFill>
                <a:latin typeface="Avenir Next LT Pro" panose="020B0504020202020204" pitchFamily="34" charset="0"/>
                <a:cs typeface="Arial" panose="020B0604020202020204" pitchFamily="34" charset="0"/>
              </a:rPr>
              <a:t>cara pandang, </a:t>
            </a:r>
            <a:r>
              <a:rPr lang="id-ID" altLang="ko-KR" sz="1600" b="0" kern="1200" noProof="1">
                <a:solidFill>
                  <a:schemeClr val="bg1"/>
                </a:solidFill>
                <a:latin typeface="Avenir Next LT Pro" panose="020B0504020202020204" pitchFamily="34" charset="0"/>
                <a:cs typeface="Arial" panose="020B0604020202020204" pitchFamily="34" charset="0"/>
              </a:rPr>
              <a:t>sikap, dan praktik b</a:t>
            </a:r>
            <a:r>
              <a:rPr lang="en-US" altLang="ko-KR" sz="1600" b="0" kern="1200" noProof="1">
                <a:solidFill>
                  <a:schemeClr val="bg1"/>
                </a:solidFill>
                <a:latin typeface="Avenir Next LT Pro" panose="020B0504020202020204" pitchFamily="34" charset="0"/>
                <a:cs typeface="Arial" panose="020B0604020202020204" pitchFamily="34" charset="0"/>
              </a:rPr>
              <a:t>eragama</a:t>
            </a:r>
            <a:r>
              <a:rPr lang="id-ID" altLang="ko-KR" sz="1600" b="0" kern="1200" noProof="1">
                <a:solidFill>
                  <a:schemeClr val="bg1"/>
                </a:solidFill>
                <a:latin typeface="Avenir Next LT Pro" panose="020B0504020202020204" pitchFamily="34" charset="0"/>
                <a:cs typeface="Arial" panose="020B0604020202020204" pitchFamily="34" charset="0"/>
              </a:rPr>
              <a:t> jalan tengah</a:t>
            </a:r>
            <a:endParaRPr lang="id-ID" sz="1600" b="0" kern="1200" noProof="1">
              <a:solidFill>
                <a:schemeClr val="bg1"/>
              </a:solidFill>
              <a:latin typeface="Avenir Next LT Pro" panose="020B0504020202020204" pitchFamily="34" charset="0"/>
            </a:endParaRPr>
          </a:p>
        </p:txBody>
      </p:sp>
      <p:sp>
        <p:nvSpPr>
          <p:cNvPr id="28" name="Oval 27">
            <a:extLst>
              <a:ext uri="{FF2B5EF4-FFF2-40B4-BE49-F238E27FC236}">
                <a16:creationId xmlns:a16="http://schemas.microsoft.com/office/drawing/2014/main" id="{F989A77A-5B20-424C-998C-6B390D3139A8}"/>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1</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116010258"/>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706879" y="194721"/>
            <a:ext cx="8616414"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5">
            <a:extLst>
              <a:ext uri="{FF2B5EF4-FFF2-40B4-BE49-F238E27FC236}">
                <a16:creationId xmlns:a16="http://schemas.microsoft.com/office/drawing/2014/main" id="{A3DBA440-D699-4BDB-B8A6-018C575946D4}"/>
              </a:ext>
            </a:extLst>
          </p:cNvPr>
          <p:cNvSpPr/>
          <p:nvPr/>
        </p:nvSpPr>
        <p:spPr>
          <a:xfrm>
            <a:off x="959366" y="1661814"/>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4" name="Oval 6">
            <a:extLst>
              <a:ext uri="{FF2B5EF4-FFF2-40B4-BE49-F238E27FC236}">
                <a16:creationId xmlns:a16="http://schemas.microsoft.com/office/drawing/2014/main" id="{C0FD287D-6A14-4823-A690-D1756B8B8119}"/>
              </a:ext>
            </a:extLst>
          </p:cNvPr>
          <p:cNvSpPr>
            <a:spLocks noChangeAspect="1"/>
          </p:cNvSpPr>
          <p:nvPr/>
        </p:nvSpPr>
        <p:spPr>
          <a:xfrm>
            <a:off x="716522" y="3112305"/>
            <a:ext cx="1188720" cy="1188720"/>
          </a:xfrm>
          <a:prstGeom prst="ellipse">
            <a:avLst/>
          </a:prstGeom>
          <a:solidFill>
            <a:schemeClr val="accent2">
              <a:lumMod val="40000"/>
              <a:lumOff val="60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 name="Freeform 7">
            <a:extLst>
              <a:ext uri="{FF2B5EF4-FFF2-40B4-BE49-F238E27FC236}">
                <a16:creationId xmlns:a16="http://schemas.microsoft.com/office/drawing/2014/main" id="{C4194ED9-D671-4A59-B3DC-878DD4600714}"/>
              </a:ext>
            </a:extLst>
          </p:cNvPr>
          <p:cNvSpPr/>
          <p:nvPr/>
        </p:nvSpPr>
        <p:spPr>
          <a:xfrm>
            <a:off x="3496860" y="1661814"/>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6" name="Oval 8">
            <a:extLst>
              <a:ext uri="{FF2B5EF4-FFF2-40B4-BE49-F238E27FC236}">
                <a16:creationId xmlns:a16="http://schemas.microsoft.com/office/drawing/2014/main" id="{D07B4928-6F8C-4047-9683-6FEF5320503E}"/>
              </a:ext>
            </a:extLst>
          </p:cNvPr>
          <p:cNvSpPr/>
          <p:nvPr/>
        </p:nvSpPr>
        <p:spPr>
          <a:xfrm>
            <a:off x="3254016" y="3112305"/>
            <a:ext cx="1188720" cy="1188720"/>
          </a:xfrm>
          <a:prstGeom prst="ellipse">
            <a:avLst/>
          </a:prstGeom>
          <a:solidFill>
            <a:schemeClr val="accent1">
              <a:lumMod val="40000"/>
              <a:lumOff val="6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7" name="Freeform 9">
            <a:extLst>
              <a:ext uri="{FF2B5EF4-FFF2-40B4-BE49-F238E27FC236}">
                <a16:creationId xmlns:a16="http://schemas.microsoft.com/office/drawing/2014/main" id="{78D7EB02-7463-49B5-B381-29A22EAB34F9}"/>
              </a:ext>
            </a:extLst>
          </p:cNvPr>
          <p:cNvSpPr/>
          <p:nvPr/>
        </p:nvSpPr>
        <p:spPr>
          <a:xfrm>
            <a:off x="6034353" y="1661814"/>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8" name="Oval 10">
            <a:extLst>
              <a:ext uri="{FF2B5EF4-FFF2-40B4-BE49-F238E27FC236}">
                <a16:creationId xmlns:a16="http://schemas.microsoft.com/office/drawing/2014/main" id="{18E3F1DD-A831-4D06-810B-E57E3A2C087B}"/>
              </a:ext>
            </a:extLst>
          </p:cNvPr>
          <p:cNvSpPr/>
          <p:nvPr/>
        </p:nvSpPr>
        <p:spPr>
          <a:xfrm>
            <a:off x="5796561" y="3112305"/>
            <a:ext cx="1188720" cy="1188720"/>
          </a:xfrm>
          <a:prstGeom prst="ellipse">
            <a:avLst/>
          </a:prstGeom>
          <a:solidFill>
            <a:schemeClr val="accent4">
              <a:lumMod val="40000"/>
              <a:lumOff val="6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19" name="TextBox 18">
            <a:extLst>
              <a:ext uri="{FF2B5EF4-FFF2-40B4-BE49-F238E27FC236}">
                <a16:creationId xmlns:a16="http://schemas.microsoft.com/office/drawing/2014/main" id="{C044AE1A-A26E-4F11-969D-66C380024C8D}"/>
              </a:ext>
            </a:extLst>
          </p:cNvPr>
          <p:cNvSpPr txBox="1"/>
          <p:nvPr/>
        </p:nvSpPr>
        <p:spPr>
          <a:xfrm>
            <a:off x="8466056" y="2695356"/>
            <a:ext cx="3402093" cy="3693319"/>
          </a:xfrm>
          <a:prstGeom prst="rect">
            <a:avLst/>
          </a:prstGeom>
          <a:noFill/>
        </p:spPr>
        <p:txBody>
          <a:bodyPr wrap="square" rtlCol="0">
            <a:spAutoFit/>
          </a:bodyPr>
          <a:lstStyle/>
          <a:p>
            <a:r>
              <a:rPr lang="en-US" altLang="ko-KR" b="1" noProof="1">
                <a:latin typeface="Avenir Next LT Pro" panose="020B0504020202020204" pitchFamily="34" charset="0"/>
                <a:ea typeface="Avenir Next Medium" charset="0"/>
                <a:cs typeface="Avenir Next Medium" charset="0"/>
              </a:rPr>
              <a:t>Harmonisasi umat beragama dapat tercapai jika: </a:t>
            </a:r>
          </a:p>
          <a:p>
            <a:pPr marL="285750" indent="-285750">
              <a:buFont typeface="Arial" charset="0"/>
              <a:buChar char="•"/>
            </a:pPr>
            <a:r>
              <a:rPr lang="en-US" altLang="ko-KR" b="1" noProof="1">
                <a:latin typeface="Avenir Next LT Pro" panose="020B0504020202020204" pitchFamily="34" charset="0"/>
                <a:ea typeface="Avenir Next Medium" charset="0"/>
                <a:cs typeface="Avenir Next Medium" charset="0"/>
              </a:rPr>
              <a:t>Masyarakat terlindungi hak sipil dan hak beragamanya </a:t>
            </a:r>
          </a:p>
          <a:p>
            <a:pPr marL="285750" indent="-285750">
              <a:buFont typeface="Arial" charset="0"/>
              <a:buChar char="•"/>
            </a:pPr>
            <a:r>
              <a:rPr lang="en-US" altLang="ko-KR" b="1" noProof="1">
                <a:latin typeface="Avenir Next LT Pro" panose="020B0504020202020204" pitchFamily="34" charset="0"/>
                <a:ea typeface="Avenir Next Medium" charset="0"/>
                <a:cs typeface="Avenir Next Medium" charset="0"/>
              </a:rPr>
              <a:t>Para tokoh dan lembaga kunci mampu memainkan peran untuk menjaga situasi yang kondusif bagi terciptanya kerukunan dan solidaritas sosial demi kemaslahatan bangsa</a:t>
            </a:r>
          </a:p>
        </p:txBody>
      </p:sp>
      <p:sp>
        <p:nvSpPr>
          <p:cNvPr id="20" name="TextBox 19">
            <a:extLst>
              <a:ext uri="{FF2B5EF4-FFF2-40B4-BE49-F238E27FC236}">
                <a16:creationId xmlns:a16="http://schemas.microsoft.com/office/drawing/2014/main" id="{A4D90109-DC01-4C4A-BE09-A0553FA9E178}"/>
              </a:ext>
            </a:extLst>
          </p:cNvPr>
          <p:cNvSpPr txBox="1"/>
          <p:nvPr/>
        </p:nvSpPr>
        <p:spPr>
          <a:xfrm>
            <a:off x="8473721" y="1892536"/>
            <a:ext cx="3318229" cy="769441"/>
          </a:xfrm>
          <a:prstGeom prst="rect">
            <a:avLst/>
          </a:prstGeom>
          <a:noFill/>
        </p:spPr>
        <p:txBody>
          <a:bodyPr wrap="square" rtlCol="0">
            <a:spAutoFit/>
          </a:bodyPr>
          <a:lstStyle/>
          <a:p>
            <a:r>
              <a:rPr lang="en-US" altLang="ko-KR" sz="2400" b="1" noProof="1">
                <a:solidFill>
                  <a:schemeClr val="accent1"/>
                </a:solidFill>
                <a:latin typeface="Avenir Next LT Pro" panose="020B0504020202020204" pitchFamily="34" charset="0"/>
                <a:cs typeface="Arial" panose="020B0604020202020204" pitchFamily="34" charset="0"/>
              </a:rPr>
              <a:t>Kunci Harmonisasi</a:t>
            </a:r>
          </a:p>
          <a:p>
            <a:r>
              <a:rPr lang="en-US" altLang="ko-KR" sz="2000" b="1" noProof="1">
                <a:solidFill>
                  <a:schemeClr val="accent1">
                    <a:lumMod val="60000"/>
                    <a:lumOff val="40000"/>
                  </a:schemeClr>
                </a:solidFill>
                <a:latin typeface="Avenir Next LT Pro" panose="020B0504020202020204" pitchFamily="34" charset="0"/>
                <a:cs typeface="Arial" panose="020B0604020202020204" pitchFamily="34" charset="0"/>
              </a:rPr>
              <a:t>Umat Beragama</a:t>
            </a:r>
          </a:p>
        </p:txBody>
      </p:sp>
      <p:sp>
        <p:nvSpPr>
          <p:cNvPr id="25" name="TextBox 24">
            <a:extLst>
              <a:ext uri="{FF2B5EF4-FFF2-40B4-BE49-F238E27FC236}">
                <a16:creationId xmlns:a16="http://schemas.microsoft.com/office/drawing/2014/main" id="{97A847A6-D723-459F-ADCD-ECD2FA8D9B0D}"/>
              </a:ext>
            </a:extLst>
          </p:cNvPr>
          <p:cNvSpPr txBox="1"/>
          <p:nvPr/>
        </p:nvSpPr>
        <p:spPr>
          <a:xfrm>
            <a:off x="4114796" y="225623"/>
            <a:ext cx="7108812" cy="830997"/>
          </a:xfrm>
          <a:prstGeom prst="rect">
            <a:avLst/>
          </a:prstGeom>
          <a:noFill/>
        </p:spPr>
        <p:txBody>
          <a:bodyPr wrap="square">
            <a:spAutoFit/>
          </a:bodyPr>
          <a:lstStyle/>
          <a:p>
            <a:r>
              <a:rPr lang="en-US" altLang="ko-KR" sz="1600" noProof="1">
                <a:solidFill>
                  <a:schemeClr val="tx1">
                    <a:lumMod val="75000"/>
                    <a:lumOff val="25000"/>
                  </a:schemeClr>
                </a:solidFill>
                <a:latin typeface="Avenir Next LT Pro" panose="020B0504020202020204" pitchFamily="34" charset="0"/>
                <a:cs typeface="Arial" panose="020B0604020202020204" pitchFamily="34" charset="0"/>
              </a:rPr>
              <a:t>Penguatan harmoni dan kerukunan umat beragama disertai pelindungan hak konstitusi, optimalisasi peran lembaga negara dan lembaga agama, serta pemberdayaan FKUB</a:t>
            </a:r>
          </a:p>
        </p:txBody>
      </p:sp>
      <p:pic>
        <p:nvPicPr>
          <p:cNvPr id="29" name="Picture 28" descr="Icon&#10;&#10;Description automatically generated">
            <a:extLst>
              <a:ext uri="{FF2B5EF4-FFF2-40B4-BE49-F238E27FC236}">
                <a16:creationId xmlns:a16="http://schemas.microsoft.com/office/drawing/2014/main" id="{58B10C42-061A-400F-B4C0-D5D369F8396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64038" y="3254769"/>
            <a:ext cx="914400" cy="914400"/>
          </a:xfrm>
          <a:prstGeom prst="rect">
            <a:avLst/>
          </a:prstGeom>
        </p:spPr>
      </p:pic>
      <p:pic>
        <p:nvPicPr>
          <p:cNvPr id="31" name="Picture 30">
            <a:extLst>
              <a:ext uri="{FF2B5EF4-FFF2-40B4-BE49-F238E27FC236}">
                <a16:creationId xmlns:a16="http://schemas.microsoft.com/office/drawing/2014/main" id="{9EC274A5-5E05-4A00-95BE-946DB4771E1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1549" y="3259942"/>
            <a:ext cx="914400" cy="914400"/>
          </a:xfrm>
          <a:prstGeom prst="rect">
            <a:avLst/>
          </a:prstGeom>
        </p:spPr>
      </p:pic>
      <p:pic>
        <p:nvPicPr>
          <p:cNvPr id="33" name="Picture 32" descr="Icon&#10;&#10;Description automatically generated">
            <a:extLst>
              <a:ext uri="{FF2B5EF4-FFF2-40B4-BE49-F238E27FC236}">
                <a16:creationId xmlns:a16="http://schemas.microsoft.com/office/drawing/2014/main" id="{2E25773A-5163-4680-98E0-9DC8837CA97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33721" y="3249465"/>
            <a:ext cx="914400" cy="914400"/>
          </a:xfrm>
          <a:prstGeom prst="rect">
            <a:avLst/>
          </a:prstGeom>
        </p:spPr>
      </p:pic>
      <p:sp>
        <p:nvSpPr>
          <p:cNvPr id="34" name="TextBox 33">
            <a:extLst>
              <a:ext uri="{FF2B5EF4-FFF2-40B4-BE49-F238E27FC236}">
                <a16:creationId xmlns:a16="http://schemas.microsoft.com/office/drawing/2014/main" id="{BE66646B-FA11-4D11-830A-6ABE62F78892}"/>
              </a:ext>
            </a:extLst>
          </p:cNvPr>
          <p:cNvSpPr txBox="1"/>
          <p:nvPr/>
        </p:nvSpPr>
        <p:spPr>
          <a:xfrm>
            <a:off x="404424" y="4373256"/>
            <a:ext cx="1885913" cy="954107"/>
          </a:xfrm>
          <a:prstGeom prst="rect">
            <a:avLst/>
          </a:prstGeom>
          <a:noFill/>
        </p:spPr>
        <p:txBody>
          <a:bodyPr wrap="square">
            <a:spAutoFit/>
          </a:bodyPr>
          <a:lstStyle/>
          <a:p>
            <a:pPr algn="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Pelindungan umat beragama untuk menjamin hak-hak sipil dan beragama</a:t>
            </a:r>
          </a:p>
        </p:txBody>
      </p:sp>
      <p:sp>
        <p:nvSpPr>
          <p:cNvPr id="35" name="TextBox 34">
            <a:extLst>
              <a:ext uri="{FF2B5EF4-FFF2-40B4-BE49-F238E27FC236}">
                <a16:creationId xmlns:a16="http://schemas.microsoft.com/office/drawing/2014/main" id="{D4FE81F9-9808-4EF3-ACA2-686197A83A1C}"/>
              </a:ext>
            </a:extLst>
          </p:cNvPr>
          <p:cNvSpPr txBox="1"/>
          <p:nvPr/>
        </p:nvSpPr>
        <p:spPr>
          <a:xfrm>
            <a:off x="2562168" y="4373256"/>
            <a:ext cx="2267148" cy="2031325"/>
          </a:xfrm>
          <a:prstGeom prst="rect">
            <a:avLst/>
          </a:prstGeom>
          <a:noFill/>
        </p:spPr>
        <p:txBody>
          <a:bodyPr wrap="square">
            <a:spAutoFit/>
          </a:bodyPr>
          <a:lstStyle/>
          <a:p>
            <a:pPr algn="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Penguatan peran lembaga </a:t>
            </a:r>
            <a:r>
              <a:rPr lang="en-US" altLang="ko-KR" sz="1400" noProof="1">
                <a:solidFill>
                  <a:schemeClr val="tx1">
                    <a:lumMod val="65000"/>
                    <a:lumOff val="35000"/>
                  </a:schemeClr>
                </a:solidFill>
                <a:latin typeface="Avenir Next LT Pro" panose="020B0504020202020204" pitchFamily="34" charset="0"/>
                <a:cs typeface="Arial" panose="020B0604020202020204" pitchFamily="34" charset="0"/>
              </a:rPr>
              <a:t>keagamaan, </a:t>
            </a: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organisasi sosial keagamaan, tokoh agama, tokoh masyarakat, ASN, TNI, dan Polri sebagai  perekat persatuan dan kesatuan bangsa</a:t>
            </a:r>
          </a:p>
        </p:txBody>
      </p:sp>
      <p:sp>
        <p:nvSpPr>
          <p:cNvPr id="36" name="TextBox 35">
            <a:extLst>
              <a:ext uri="{FF2B5EF4-FFF2-40B4-BE49-F238E27FC236}">
                <a16:creationId xmlns:a16="http://schemas.microsoft.com/office/drawing/2014/main" id="{85B5D0EA-529D-4103-8E3A-8E74D5A623B7}"/>
              </a:ext>
            </a:extLst>
          </p:cNvPr>
          <p:cNvSpPr txBox="1"/>
          <p:nvPr/>
        </p:nvSpPr>
        <p:spPr>
          <a:xfrm>
            <a:off x="5480897" y="4373256"/>
            <a:ext cx="1885913" cy="1600438"/>
          </a:xfrm>
          <a:prstGeom prst="rect">
            <a:avLst/>
          </a:prstGeom>
          <a:noFill/>
        </p:spPr>
        <p:txBody>
          <a:bodyPr wrap="square">
            <a:spAutoFit/>
          </a:bodyPr>
          <a:lstStyle/>
          <a:p>
            <a:pPr algn="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Penguatan Forum Kerukunan Umat Beragama (FKUB) untuk membangun solidaritas sosial, toleransi, dan gotong royong</a:t>
            </a:r>
          </a:p>
        </p:txBody>
      </p:sp>
      <p:sp>
        <p:nvSpPr>
          <p:cNvPr id="9" name="Rectangle 8"/>
          <p:cNvSpPr/>
          <p:nvPr/>
        </p:nvSpPr>
        <p:spPr>
          <a:xfrm>
            <a:off x="8325133" y="1661813"/>
            <a:ext cx="3651663" cy="47427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1905F28-0C78-4521-BD05-F8B7A69BE9AB}"/>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21</a:t>
            </a:r>
          </a:p>
        </p:txBody>
      </p:sp>
      <p:sp>
        <p:nvSpPr>
          <p:cNvPr id="24" name="Arrow: Pentagon 23">
            <a:extLst>
              <a:ext uri="{FF2B5EF4-FFF2-40B4-BE49-F238E27FC236}">
                <a16:creationId xmlns:a16="http://schemas.microsoft.com/office/drawing/2014/main" id="{5FA2A5BA-B3A9-4383-81CC-6B3F4A1F22D3}"/>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30" name="TextBox 29">
            <a:extLst>
              <a:ext uri="{FF2B5EF4-FFF2-40B4-BE49-F238E27FC236}">
                <a16:creationId xmlns:a16="http://schemas.microsoft.com/office/drawing/2014/main" id="{F1E4FC8A-0558-4F40-8FF6-522CFF1BA743}"/>
              </a:ext>
            </a:extLst>
          </p:cNvPr>
          <p:cNvSpPr txBox="1"/>
          <p:nvPr/>
        </p:nvSpPr>
        <p:spPr>
          <a:xfrm>
            <a:off x="953961" y="216073"/>
            <a:ext cx="2453204" cy="830997"/>
          </a:xfrm>
          <a:prstGeom prst="rect">
            <a:avLst/>
          </a:prstGeom>
          <a:noFill/>
        </p:spPr>
        <p:txBody>
          <a:bodyPr wrap="square">
            <a:spAutoFit/>
          </a:bodyPr>
          <a:lstStyle/>
          <a:p>
            <a:pPr lvl="0" defTabSz="533400">
              <a:spcBef>
                <a:spcPct val="0"/>
              </a:spcBef>
              <a:spcAft>
                <a:spcPct val="35000"/>
              </a:spcAft>
            </a:pPr>
            <a:r>
              <a:rPr lang="id-ID" altLang="ko-KR" sz="1600" b="0" kern="1200" noProof="1">
                <a:solidFill>
                  <a:schemeClr val="bg1"/>
                </a:solidFill>
                <a:latin typeface="Avenir Next LT Pro" panose="020B0504020202020204" pitchFamily="34" charset="0"/>
                <a:cs typeface="Arial" panose="020B0604020202020204" pitchFamily="34" charset="0"/>
              </a:rPr>
              <a:t>Penguatan h</a:t>
            </a:r>
            <a:r>
              <a:rPr lang="en-US" altLang="ko-KR" sz="1600" b="0" kern="1200" noProof="1">
                <a:solidFill>
                  <a:schemeClr val="bg1"/>
                </a:solidFill>
                <a:latin typeface="Avenir Next LT Pro" panose="020B0504020202020204" pitchFamily="34" charset="0"/>
                <a:cs typeface="Arial" panose="020B0604020202020204" pitchFamily="34" charset="0"/>
              </a:rPr>
              <a:t>armonisasi </a:t>
            </a:r>
            <a:r>
              <a:rPr lang="id-ID" altLang="ko-KR" sz="1600" b="0" kern="1200" noProof="1">
                <a:solidFill>
                  <a:schemeClr val="bg1"/>
                </a:solidFill>
                <a:latin typeface="Avenir Next LT Pro" panose="020B0504020202020204" pitchFamily="34" charset="0"/>
                <a:cs typeface="Arial" panose="020B0604020202020204" pitchFamily="34" charset="0"/>
              </a:rPr>
              <a:t>dan kerukunan umat b</a:t>
            </a:r>
            <a:r>
              <a:rPr lang="en-US" altLang="ko-KR" sz="1600" b="0" kern="1200" noProof="1">
                <a:solidFill>
                  <a:schemeClr val="bg1"/>
                </a:solidFill>
                <a:latin typeface="Avenir Next LT Pro" panose="020B0504020202020204" pitchFamily="34" charset="0"/>
                <a:cs typeface="Arial" panose="020B0604020202020204" pitchFamily="34" charset="0"/>
              </a:rPr>
              <a:t>eragama</a:t>
            </a:r>
            <a:endParaRPr lang="id-ID" sz="1600" b="0" kern="1200" noProof="1">
              <a:solidFill>
                <a:schemeClr val="bg1"/>
              </a:solidFill>
              <a:latin typeface="Avenir Next LT Pro" panose="020B0504020202020204" pitchFamily="34" charset="0"/>
            </a:endParaRPr>
          </a:p>
        </p:txBody>
      </p:sp>
      <p:sp>
        <p:nvSpPr>
          <p:cNvPr id="32" name="Oval 31">
            <a:extLst>
              <a:ext uri="{FF2B5EF4-FFF2-40B4-BE49-F238E27FC236}">
                <a16:creationId xmlns:a16="http://schemas.microsoft.com/office/drawing/2014/main" id="{FF9204FE-2527-4E59-8E86-6872FEE4C00B}"/>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2</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559734738"/>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3707827" y="195678"/>
            <a:ext cx="8824423"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4294967295"/>
          </p:nvPr>
        </p:nvSpPr>
        <p:spPr>
          <a:xfrm>
            <a:off x="7538405" y="1167394"/>
            <a:ext cx="3619021" cy="724247"/>
          </a:xfrm>
        </p:spPr>
        <p:txBody>
          <a:bodyPr>
            <a:normAutofit/>
          </a:bodyPr>
          <a:lstStyle/>
          <a:p>
            <a:pPr marL="0" indent="0">
              <a:buNone/>
            </a:pPr>
            <a:r>
              <a:rPr lang="en-US" sz="2000" b="1" noProof="1">
                <a:solidFill>
                  <a:schemeClr val="accent1"/>
                </a:solidFill>
                <a:latin typeface="Avenir Next LT Pro" panose="020B0504020202020204" pitchFamily="34" charset="0"/>
              </a:rPr>
              <a:t>Relasi Agama dan Budaya</a:t>
            </a:r>
          </a:p>
        </p:txBody>
      </p:sp>
      <p:sp>
        <p:nvSpPr>
          <p:cNvPr id="3" name="Oval 4">
            <a:extLst>
              <a:ext uri="{FF2B5EF4-FFF2-40B4-BE49-F238E27FC236}">
                <a16:creationId xmlns:a16="http://schemas.microsoft.com/office/drawing/2014/main" id="{1245629D-9E37-4774-806D-52926E5D394E}"/>
              </a:ext>
            </a:extLst>
          </p:cNvPr>
          <p:cNvSpPr/>
          <p:nvPr/>
        </p:nvSpPr>
        <p:spPr>
          <a:xfrm>
            <a:off x="3995315" y="3378543"/>
            <a:ext cx="1658427" cy="1658427"/>
          </a:xfrm>
          <a:prstGeom prst="ellipse">
            <a:avLst/>
          </a:prstGeom>
          <a:solidFill>
            <a:schemeClr val="accent1">
              <a:lumMod val="20000"/>
              <a:lumOff val="80000"/>
            </a:schemeClr>
          </a:solidFill>
          <a:ln w="698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Oval 7">
            <a:extLst>
              <a:ext uri="{FF2B5EF4-FFF2-40B4-BE49-F238E27FC236}">
                <a16:creationId xmlns:a16="http://schemas.microsoft.com/office/drawing/2014/main" id="{CBD7D3A2-BD4B-44C9-A082-C4F57AD32A11}"/>
              </a:ext>
            </a:extLst>
          </p:cNvPr>
          <p:cNvSpPr/>
          <p:nvPr/>
        </p:nvSpPr>
        <p:spPr>
          <a:xfrm>
            <a:off x="6033192" y="3313547"/>
            <a:ext cx="1658427" cy="1658427"/>
          </a:xfrm>
          <a:prstGeom prst="ellipse">
            <a:avLst/>
          </a:prstGeom>
          <a:solidFill>
            <a:schemeClr val="accent2">
              <a:lumMod val="20000"/>
              <a:lumOff val="80000"/>
            </a:schemeClr>
          </a:solidFill>
          <a:ln w="698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Block Arc 14">
            <a:extLst>
              <a:ext uri="{FF2B5EF4-FFF2-40B4-BE49-F238E27FC236}">
                <a16:creationId xmlns:a16="http://schemas.microsoft.com/office/drawing/2014/main" id="{3EC5C925-E77F-485C-A3DB-D24A4C143D82}"/>
              </a:ext>
            </a:extLst>
          </p:cNvPr>
          <p:cNvSpPr/>
          <p:nvPr/>
        </p:nvSpPr>
        <p:spPr>
          <a:xfrm rot="10800000">
            <a:off x="5789546" y="3058649"/>
            <a:ext cx="2146665" cy="2146665"/>
          </a:xfrm>
          <a:prstGeom prst="blockArc">
            <a:avLst>
              <a:gd name="adj1" fmla="val 10800000"/>
              <a:gd name="adj2" fmla="val 21566081"/>
              <a:gd name="adj3" fmla="val 5031"/>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6" name="Straight Connector 15">
            <a:extLst>
              <a:ext uri="{FF2B5EF4-FFF2-40B4-BE49-F238E27FC236}">
                <a16:creationId xmlns:a16="http://schemas.microsoft.com/office/drawing/2014/main" id="{36134C1C-94FA-4503-9351-BC1C58430EE9}"/>
              </a:ext>
            </a:extLst>
          </p:cNvPr>
          <p:cNvCxnSpPr/>
          <p:nvPr/>
        </p:nvCxnSpPr>
        <p:spPr>
          <a:xfrm rot="10800000" flipH="1">
            <a:off x="7860955" y="4163688"/>
            <a:ext cx="468000" cy="0"/>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16">
            <a:extLst>
              <a:ext uri="{FF2B5EF4-FFF2-40B4-BE49-F238E27FC236}">
                <a16:creationId xmlns:a16="http://schemas.microsoft.com/office/drawing/2014/main" id="{565C1D39-AC5E-41E0-B034-2BF9760FF20A}"/>
              </a:ext>
            </a:extLst>
          </p:cNvPr>
          <p:cNvCxnSpPr>
            <a:cxnSpLocks/>
          </p:cNvCxnSpPr>
          <p:nvPr/>
        </p:nvCxnSpPr>
        <p:spPr>
          <a:xfrm>
            <a:off x="7211753" y="5098454"/>
            <a:ext cx="185166" cy="430406"/>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Connector 17">
            <a:extLst>
              <a:ext uri="{FF2B5EF4-FFF2-40B4-BE49-F238E27FC236}">
                <a16:creationId xmlns:a16="http://schemas.microsoft.com/office/drawing/2014/main" id="{70F1456E-F4F5-4775-81C4-41E25C20E23E}"/>
              </a:ext>
            </a:extLst>
          </p:cNvPr>
          <p:cNvCxnSpPr>
            <a:cxnSpLocks/>
          </p:cNvCxnSpPr>
          <p:nvPr/>
        </p:nvCxnSpPr>
        <p:spPr>
          <a:xfrm flipH="1">
            <a:off x="6010227" y="5025259"/>
            <a:ext cx="290800" cy="393188"/>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9" name="Group 46">
            <a:extLst>
              <a:ext uri="{FF2B5EF4-FFF2-40B4-BE49-F238E27FC236}">
                <a16:creationId xmlns:a16="http://schemas.microsoft.com/office/drawing/2014/main" id="{645FFF92-2420-44EF-AC07-5D5F7C5621B9}"/>
              </a:ext>
            </a:extLst>
          </p:cNvPr>
          <p:cNvGrpSpPr/>
          <p:nvPr/>
        </p:nvGrpSpPr>
        <p:grpSpPr>
          <a:xfrm>
            <a:off x="-119333" y="3670493"/>
            <a:ext cx="2646429" cy="1171091"/>
            <a:chOff x="993672" y="3698889"/>
            <a:chExt cx="1998939" cy="1171091"/>
          </a:xfrm>
        </p:grpSpPr>
        <p:sp>
          <p:nvSpPr>
            <p:cNvPr id="10" name="TextBox 9">
              <a:extLst>
                <a:ext uri="{FF2B5EF4-FFF2-40B4-BE49-F238E27FC236}">
                  <a16:creationId xmlns:a16="http://schemas.microsoft.com/office/drawing/2014/main" id="{EE142155-FB0A-48E7-A853-A4580202EA67}"/>
                </a:ext>
              </a:extLst>
            </p:cNvPr>
            <p:cNvSpPr txBox="1"/>
            <p:nvPr/>
          </p:nvSpPr>
          <p:spPr>
            <a:xfrm>
              <a:off x="993672" y="3698889"/>
              <a:ext cx="1989414" cy="338554"/>
            </a:xfrm>
            <a:prstGeom prst="rect">
              <a:avLst/>
            </a:prstGeom>
            <a:noFill/>
          </p:spPr>
          <p:txBody>
            <a:bodyPr wrap="square" rtlCol="0">
              <a:spAutoFit/>
            </a:bodyPr>
            <a:lstStyle/>
            <a:p>
              <a:pPr algn="r"/>
              <a:r>
                <a:rPr lang="en-US" altLang="ko-KR" sz="1600" b="1" noProof="1">
                  <a:latin typeface="Avenir Next LT Pro" panose="020B0504020202020204" pitchFamily="34" charset="0"/>
                  <a:cs typeface="Arial" panose="020B0604020202020204" pitchFamily="34" charset="0"/>
                </a:rPr>
                <a:t>Pelestarian Budaya</a:t>
              </a:r>
              <a:endParaRPr lang="ko-KR" altLang="en-US" sz="1600" b="1" noProof="1">
                <a:latin typeface="Avenir Next LT Pro" panose="020B05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9E745B9-9F41-42B1-9B38-E3F4C074FC34}"/>
                </a:ext>
              </a:extLst>
            </p:cNvPr>
            <p:cNvSpPr txBox="1"/>
            <p:nvPr/>
          </p:nvSpPr>
          <p:spPr>
            <a:xfrm>
              <a:off x="1003197" y="3915873"/>
              <a:ext cx="1989414" cy="954107"/>
            </a:xfrm>
            <a:prstGeom prst="rect">
              <a:avLst/>
            </a:prstGeom>
            <a:noFill/>
          </p:spPr>
          <p:txBody>
            <a:bodyPr wrap="square" rtlCol="0">
              <a:spAutoFit/>
            </a:bodyPr>
            <a:lstStyle/>
            <a:p>
              <a:pPr algn="r"/>
              <a:r>
                <a:rPr lang="en-US" altLang="ko-KR" sz="1400" noProof="1">
                  <a:latin typeface="Avenir Next LT Pro" panose="020B0504020202020204" pitchFamily="34" charset="0"/>
                  <a:cs typeface="Arial" panose="020B0604020202020204" pitchFamily="34" charset="0"/>
                </a:rPr>
                <a:t>Pelestarian dan optimalisasi produk budaya berbasis agama untuk mensejahterakan umat</a:t>
              </a:r>
              <a:endParaRPr lang="ko-KR" altLang="en-US" sz="1400" noProof="1">
                <a:latin typeface="Avenir Next LT Pro" panose="020B0504020202020204" pitchFamily="34" charset="0"/>
                <a:cs typeface="Arial" panose="020B0604020202020204" pitchFamily="34" charset="0"/>
              </a:endParaRPr>
            </a:p>
          </p:txBody>
        </p:sp>
      </p:grpSp>
      <p:grpSp>
        <p:nvGrpSpPr>
          <p:cNvPr id="12" name="Group 49">
            <a:extLst>
              <a:ext uri="{FF2B5EF4-FFF2-40B4-BE49-F238E27FC236}">
                <a16:creationId xmlns:a16="http://schemas.microsoft.com/office/drawing/2014/main" id="{7C653F78-7AC1-46C5-8D38-007C37A807E5}"/>
              </a:ext>
            </a:extLst>
          </p:cNvPr>
          <p:cNvGrpSpPr/>
          <p:nvPr/>
        </p:nvGrpSpPr>
        <p:grpSpPr>
          <a:xfrm>
            <a:off x="672248" y="1838870"/>
            <a:ext cx="2920208" cy="1171091"/>
            <a:chOff x="993672" y="3698889"/>
            <a:chExt cx="1998939" cy="1171091"/>
          </a:xfrm>
        </p:grpSpPr>
        <p:sp>
          <p:nvSpPr>
            <p:cNvPr id="13" name="TextBox 12">
              <a:extLst>
                <a:ext uri="{FF2B5EF4-FFF2-40B4-BE49-F238E27FC236}">
                  <a16:creationId xmlns:a16="http://schemas.microsoft.com/office/drawing/2014/main" id="{EB516E32-F7E1-45EB-A0CE-25B8EB494093}"/>
                </a:ext>
              </a:extLst>
            </p:cNvPr>
            <p:cNvSpPr txBox="1"/>
            <p:nvPr/>
          </p:nvSpPr>
          <p:spPr>
            <a:xfrm>
              <a:off x="993672" y="3698889"/>
              <a:ext cx="1989414" cy="338554"/>
            </a:xfrm>
            <a:prstGeom prst="rect">
              <a:avLst/>
            </a:prstGeom>
            <a:noFill/>
          </p:spPr>
          <p:txBody>
            <a:bodyPr wrap="square" rtlCol="0">
              <a:spAutoFit/>
            </a:bodyPr>
            <a:lstStyle/>
            <a:p>
              <a:pPr algn="r"/>
              <a:r>
                <a:rPr lang="en-US" altLang="ko-KR" sz="1600" b="1" noProof="1">
                  <a:latin typeface="Avenir Next LT Pro" panose="020B0504020202020204" pitchFamily="34" charset="0"/>
                  <a:cs typeface="Arial" panose="020B0604020202020204" pitchFamily="34" charset="0"/>
                </a:rPr>
                <a:t>Apresiasi Budaya</a:t>
              </a:r>
              <a:endParaRPr lang="ko-KR" altLang="en-US" sz="1600" b="1" noProof="1">
                <a:latin typeface="Avenir Next LT Pro" panose="020B05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E71CC4C-DF99-40D2-9BD0-206EAC297BA5}"/>
                </a:ext>
              </a:extLst>
            </p:cNvPr>
            <p:cNvSpPr txBox="1"/>
            <p:nvPr/>
          </p:nvSpPr>
          <p:spPr>
            <a:xfrm>
              <a:off x="1003197" y="3915873"/>
              <a:ext cx="1989414" cy="954107"/>
            </a:xfrm>
            <a:prstGeom prst="rect">
              <a:avLst/>
            </a:prstGeom>
            <a:noFill/>
          </p:spPr>
          <p:txBody>
            <a:bodyPr wrap="square" rtlCol="0">
              <a:spAutoFit/>
            </a:bodyPr>
            <a:lstStyle/>
            <a:p>
              <a:pPr algn="r"/>
              <a:r>
                <a:rPr lang="sv-SE" altLang="ko-KR" sz="1400" noProof="1">
                  <a:latin typeface="Avenir Next LT Pro" panose="020B0504020202020204" pitchFamily="34" charset="0"/>
                  <a:cs typeface="Arial" panose="020B0604020202020204" pitchFamily="34" charset="0"/>
                </a:rPr>
                <a:t>Penghargaan atas keragaman budaya yang merupakan wujud dari implementasi pengamalan agama</a:t>
              </a:r>
              <a:endParaRPr lang="en-US" altLang="ko-KR" sz="1400" noProof="1">
                <a:latin typeface="Avenir Next LT Pro" panose="020B0504020202020204" pitchFamily="34" charset="0"/>
                <a:cs typeface="Arial" panose="020B0604020202020204" pitchFamily="34" charset="0"/>
              </a:endParaRPr>
            </a:p>
          </p:txBody>
        </p:sp>
      </p:grpSp>
      <p:grpSp>
        <p:nvGrpSpPr>
          <p:cNvPr id="15" name="Group 52">
            <a:extLst>
              <a:ext uri="{FF2B5EF4-FFF2-40B4-BE49-F238E27FC236}">
                <a16:creationId xmlns:a16="http://schemas.microsoft.com/office/drawing/2014/main" id="{F72DB2FE-3A48-4480-8578-B002ACA8B086}"/>
              </a:ext>
            </a:extLst>
          </p:cNvPr>
          <p:cNvGrpSpPr/>
          <p:nvPr/>
        </p:nvGrpSpPr>
        <p:grpSpPr>
          <a:xfrm>
            <a:off x="6366665" y="2072636"/>
            <a:ext cx="3127511" cy="740204"/>
            <a:chOff x="993672" y="3698889"/>
            <a:chExt cx="2588902" cy="740204"/>
          </a:xfrm>
        </p:grpSpPr>
        <p:sp>
          <p:nvSpPr>
            <p:cNvPr id="16" name="TextBox 15">
              <a:extLst>
                <a:ext uri="{FF2B5EF4-FFF2-40B4-BE49-F238E27FC236}">
                  <a16:creationId xmlns:a16="http://schemas.microsoft.com/office/drawing/2014/main" id="{80213652-01B3-43BE-9B09-51494586012A}"/>
                </a:ext>
              </a:extLst>
            </p:cNvPr>
            <p:cNvSpPr txBox="1"/>
            <p:nvPr/>
          </p:nvSpPr>
          <p:spPr>
            <a:xfrm>
              <a:off x="993672" y="3698889"/>
              <a:ext cx="1989414" cy="338554"/>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Literasi Budaya</a:t>
              </a:r>
              <a:endParaRPr lang="ko-KR" altLang="en-US" sz="1600" b="1" noProof="1">
                <a:latin typeface="Avenir Next LT Pro" panose="020B05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952D7B7-996F-4001-B7FC-8E06FBF61037}"/>
                </a:ext>
              </a:extLst>
            </p:cNvPr>
            <p:cNvSpPr txBox="1"/>
            <p:nvPr/>
          </p:nvSpPr>
          <p:spPr>
            <a:xfrm>
              <a:off x="1003197" y="3915873"/>
              <a:ext cx="2579377" cy="523220"/>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Pengembangan literasi khazanah budaya bernafas agama</a:t>
              </a:r>
              <a:endParaRPr lang="ko-KR" altLang="en-US" sz="1400" noProof="1">
                <a:latin typeface="Avenir Next LT Pro" panose="020B0504020202020204" pitchFamily="34" charset="0"/>
                <a:cs typeface="Arial" panose="020B0604020202020204" pitchFamily="34" charset="0"/>
              </a:endParaRPr>
            </a:p>
          </p:txBody>
        </p:sp>
      </p:grpSp>
      <p:grpSp>
        <p:nvGrpSpPr>
          <p:cNvPr id="18" name="Group 55">
            <a:extLst>
              <a:ext uri="{FF2B5EF4-FFF2-40B4-BE49-F238E27FC236}">
                <a16:creationId xmlns:a16="http://schemas.microsoft.com/office/drawing/2014/main" id="{B8A7522C-4A69-48BB-9D3E-696F60941EC9}"/>
              </a:ext>
            </a:extLst>
          </p:cNvPr>
          <p:cNvGrpSpPr/>
          <p:nvPr/>
        </p:nvGrpSpPr>
        <p:grpSpPr>
          <a:xfrm>
            <a:off x="9136285" y="3589877"/>
            <a:ext cx="2919445" cy="1009117"/>
            <a:chOff x="993672" y="3698889"/>
            <a:chExt cx="2387014" cy="1009117"/>
          </a:xfrm>
        </p:grpSpPr>
        <p:sp>
          <p:nvSpPr>
            <p:cNvPr id="19" name="TextBox 18">
              <a:extLst>
                <a:ext uri="{FF2B5EF4-FFF2-40B4-BE49-F238E27FC236}">
                  <a16:creationId xmlns:a16="http://schemas.microsoft.com/office/drawing/2014/main" id="{ACF4A7CB-F889-4054-B527-5A9BA28774E0}"/>
                </a:ext>
              </a:extLst>
            </p:cNvPr>
            <p:cNvSpPr txBox="1"/>
            <p:nvPr/>
          </p:nvSpPr>
          <p:spPr>
            <a:xfrm>
              <a:off x="993672" y="3698889"/>
              <a:ext cx="2387014"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Dialog Lintas Agama </a:t>
              </a:r>
            </a:p>
            <a:p>
              <a:r>
                <a:rPr lang="en-US" altLang="ko-KR" sz="1600" b="1" noProof="1">
                  <a:latin typeface="Avenir Next LT Pro" panose="020B0504020202020204" pitchFamily="34" charset="0"/>
                  <a:cs typeface="Arial" panose="020B0604020202020204" pitchFamily="34" charset="0"/>
                </a:rPr>
                <a:t>dan Budaya</a:t>
              </a:r>
              <a:endParaRPr lang="ko-KR" altLang="en-US" sz="1600" b="1" noProof="1">
                <a:latin typeface="Avenir Next LT Pro" panose="020B05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0235106-086E-429D-B814-EC7E9FA175F9}"/>
                </a:ext>
              </a:extLst>
            </p:cNvPr>
            <p:cNvSpPr txBox="1"/>
            <p:nvPr/>
          </p:nvSpPr>
          <p:spPr>
            <a:xfrm>
              <a:off x="993672" y="4184786"/>
              <a:ext cx="1989414" cy="523220"/>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Penguatan dialog lintas agama dan budaya</a:t>
              </a:r>
            </a:p>
          </p:txBody>
        </p:sp>
      </p:grpSp>
      <p:grpSp>
        <p:nvGrpSpPr>
          <p:cNvPr id="21" name="Group 58">
            <a:extLst>
              <a:ext uri="{FF2B5EF4-FFF2-40B4-BE49-F238E27FC236}">
                <a16:creationId xmlns:a16="http://schemas.microsoft.com/office/drawing/2014/main" id="{56E5FE64-57BB-4AE4-BFD7-A51E4F2894D0}"/>
              </a:ext>
            </a:extLst>
          </p:cNvPr>
          <p:cNvGrpSpPr/>
          <p:nvPr/>
        </p:nvGrpSpPr>
        <p:grpSpPr>
          <a:xfrm>
            <a:off x="7989592" y="5107118"/>
            <a:ext cx="3678775" cy="794838"/>
            <a:chOff x="998277" y="3422844"/>
            <a:chExt cx="2086167" cy="794838"/>
          </a:xfrm>
        </p:grpSpPr>
        <p:sp>
          <p:nvSpPr>
            <p:cNvPr id="22" name="TextBox 21">
              <a:extLst>
                <a:ext uri="{FF2B5EF4-FFF2-40B4-BE49-F238E27FC236}">
                  <a16:creationId xmlns:a16="http://schemas.microsoft.com/office/drawing/2014/main" id="{4B7C11D3-0984-4700-BA45-E8FB51A778AC}"/>
                </a:ext>
              </a:extLst>
            </p:cNvPr>
            <p:cNvSpPr txBox="1"/>
            <p:nvPr/>
          </p:nvSpPr>
          <p:spPr>
            <a:xfrm>
              <a:off x="1003196" y="3422844"/>
              <a:ext cx="2081248" cy="338554"/>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Perayaan Keagamaan dan Budaya</a:t>
              </a:r>
              <a:endParaRPr lang="ko-KR" altLang="en-US" sz="1600" b="1" noProof="1">
                <a:latin typeface="Avenir Next LT Pro" panose="020B05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5E8D924-2FD4-4FB9-99C1-EE0D43885DBB}"/>
                </a:ext>
              </a:extLst>
            </p:cNvPr>
            <p:cNvSpPr txBox="1"/>
            <p:nvPr/>
          </p:nvSpPr>
          <p:spPr>
            <a:xfrm>
              <a:off x="998277" y="3694462"/>
              <a:ext cx="1989414" cy="523220"/>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Pemanfaatan perayaan keagamaan dan budaya untuk memperkuat toleransi</a:t>
              </a:r>
            </a:p>
          </p:txBody>
        </p:sp>
      </p:grpSp>
      <p:grpSp>
        <p:nvGrpSpPr>
          <p:cNvPr id="24" name="Group 61">
            <a:extLst>
              <a:ext uri="{FF2B5EF4-FFF2-40B4-BE49-F238E27FC236}">
                <a16:creationId xmlns:a16="http://schemas.microsoft.com/office/drawing/2014/main" id="{E896C858-D30B-4166-AB6F-2D5F1202DA87}"/>
              </a:ext>
            </a:extLst>
          </p:cNvPr>
          <p:cNvGrpSpPr/>
          <p:nvPr/>
        </p:nvGrpSpPr>
        <p:grpSpPr>
          <a:xfrm>
            <a:off x="2896431" y="5277484"/>
            <a:ext cx="2428545" cy="955648"/>
            <a:chOff x="993672" y="3698889"/>
            <a:chExt cx="1998939" cy="955648"/>
          </a:xfrm>
        </p:grpSpPr>
        <p:sp>
          <p:nvSpPr>
            <p:cNvPr id="25" name="TextBox 24">
              <a:extLst>
                <a:ext uri="{FF2B5EF4-FFF2-40B4-BE49-F238E27FC236}">
                  <a16:creationId xmlns:a16="http://schemas.microsoft.com/office/drawing/2014/main" id="{A8971779-2746-457D-9079-3A25C11FE776}"/>
                </a:ext>
              </a:extLst>
            </p:cNvPr>
            <p:cNvSpPr txBox="1"/>
            <p:nvPr/>
          </p:nvSpPr>
          <p:spPr>
            <a:xfrm>
              <a:off x="993672" y="3698889"/>
              <a:ext cx="1989414" cy="338554"/>
            </a:xfrm>
            <a:prstGeom prst="rect">
              <a:avLst/>
            </a:prstGeom>
            <a:noFill/>
          </p:spPr>
          <p:txBody>
            <a:bodyPr wrap="square" rtlCol="0">
              <a:spAutoFit/>
            </a:bodyPr>
            <a:lstStyle/>
            <a:p>
              <a:pPr algn="r"/>
              <a:r>
                <a:rPr lang="en-US" altLang="ko-KR" sz="1600" b="1" noProof="1">
                  <a:latin typeface="Avenir Next LT Pro" panose="020B0504020202020204" pitchFamily="34" charset="0"/>
                  <a:cs typeface="Arial" panose="020B0604020202020204" pitchFamily="34" charset="0"/>
                </a:rPr>
                <a:t>Tafsir Keagamaan</a:t>
              </a:r>
              <a:endParaRPr lang="ko-KR" altLang="en-US" sz="1600" b="1" noProof="1">
                <a:latin typeface="Avenir Next LT Pro" panose="020B05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6DA4104C-3F5F-4FB3-9FFD-ECE26B8B7F35}"/>
                </a:ext>
              </a:extLst>
            </p:cNvPr>
            <p:cNvSpPr txBox="1"/>
            <p:nvPr/>
          </p:nvSpPr>
          <p:spPr>
            <a:xfrm>
              <a:off x="1003197" y="3915873"/>
              <a:ext cx="1989414" cy="738664"/>
            </a:xfrm>
            <a:prstGeom prst="rect">
              <a:avLst/>
            </a:prstGeom>
            <a:noFill/>
          </p:spPr>
          <p:txBody>
            <a:bodyPr wrap="square" rtlCol="0">
              <a:spAutoFit/>
            </a:bodyPr>
            <a:lstStyle/>
            <a:p>
              <a:pPr algn="r"/>
              <a:r>
                <a:rPr lang="en-US" altLang="ko-KR" sz="1400" noProof="1">
                  <a:latin typeface="Avenir Next LT Pro" panose="020B0504020202020204" pitchFamily="34" charset="0"/>
                  <a:cs typeface="Arial" panose="020B0604020202020204" pitchFamily="34" charset="0"/>
                </a:rPr>
                <a:t>Pengembangan tafsir keagamaan berperspektif budaya</a:t>
              </a:r>
            </a:p>
          </p:txBody>
        </p:sp>
      </p:grpSp>
      <p:sp>
        <p:nvSpPr>
          <p:cNvPr id="27" name="Oval 68">
            <a:extLst>
              <a:ext uri="{FF2B5EF4-FFF2-40B4-BE49-F238E27FC236}">
                <a16:creationId xmlns:a16="http://schemas.microsoft.com/office/drawing/2014/main" id="{F601A5B9-C6F9-4933-A8FE-C0511DA2F5EB}"/>
              </a:ext>
            </a:extLst>
          </p:cNvPr>
          <p:cNvSpPr/>
          <p:nvPr/>
        </p:nvSpPr>
        <p:spPr>
          <a:xfrm>
            <a:off x="8328955" y="3811334"/>
            <a:ext cx="720000" cy="720000"/>
          </a:xfrm>
          <a:prstGeom prst="ellipse">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Oval 69">
            <a:extLst>
              <a:ext uri="{FF2B5EF4-FFF2-40B4-BE49-F238E27FC236}">
                <a16:creationId xmlns:a16="http://schemas.microsoft.com/office/drawing/2014/main" id="{9B669287-2710-4C26-B0B7-DA7FB1C5B63A}"/>
              </a:ext>
            </a:extLst>
          </p:cNvPr>
          <p:cNvSpPr/>
          <p:nvPr/>
        </p:nvSpPr>
        <p:spPr>
          <a:xfrm>
            <a:off x="7207537" y="5488937"/>
            <a:ext cx="720000" cy="720000"/>
          </a:xfrm>
          <a:prstGeom prst="ellipse">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Oval 70">
            <a:extLst>
              <a:ext uri="{FF2B5EF4-FFF2-40B4-BE49-F238E27FC236}">
                <a16:creationId xmlns:a16="http://schemas.microsoft.com/office/drawing/2014/main" id="{B50C55EF-68DF-45FC-BD6F-F5C654E7DA9B}"/>
              </a:ext>
            </a:extLst>
          </p:cNvPr>
          <p:cNvSpPr/>
          <p:nvPr/>
        </p:nvSpPr>
        <p:spPr>
          <a:xfrm>
            <a:off x="5422096" y="5349142"/>
            <a:ext cx="720000" cy="720000"/>
          </a:xfrm>
          <a:prstGeom prst="ellipse">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1" name="Block Arc 18">
            <a:extLst>
              <a:ext uri="{FF2B5EF4-FFF2-40B4-BE49-F238E27FC236}">
                <a16:creationId xmlns:a16="http://schemas.microsoft.com/office/drawing/2014/main" id="{9FA0BC42-1496-41D4-97A7-1595CA0BF3E7}"/>
              </a:ext>
            </a:extLst>
          </p:cNvPr>
          <p:cNvSpPr/>
          <p:nvPr/>
        </p:nvSpPr>
        <p:spPr>
          <a:xfrm>
            <a:off x="3751197" y="3117083"/>
            <a:ext cx="2146665" cy="2146665"/>
          </a:xfrm>
          <a:prstGeom prst="blockArc">
            <a:avLst>
              <a:gd name="adj1" fmla="val 10800000"/>
              <a:gd name="adj2" fmla="val 21566081"/>
              <a:gd name="adj3" fmla="val 5031"/>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32" name="Straight Connector 19">
            <a:extLst>
              <a:ext uri="{FF2B5EF4-FFF2-40B4-BE49-F238E27FC236}">
                <a16:creationId xmlns:a16="http://schemas.microsoft.com/office/drawing/2014/main" id="{66F35C8D-8645-4BF2-BB84-CDA6F3D33A7B}"/>
              </a:ext>
            </a:extLst>
          </p:cNvPr>
          <p:cNvCxnSpPr/>
          <p:nvPr/>
        </p:nvCxnSpPr>
        <p:spPr>
          <a:xfrm flipH="1">
            <a:off x="3358456" y="4158709"/>
            <a:ext cx="468000" cy="0"/>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E112DCDA-C5C9-41AB-B25A-248E204F0586}"/>
              </a:ext>
            </a:extLst>
          </p:cNvPr>
          <p:cNvCxnSpPr>
            <a:cxnSpLocks/>
          </p:cNvCxnSpPr>
          <p:nvPr/>
        </p:nvCxnSpPr>
        <p:spPr>
          <a:xfrm flipH="1" flipV="1">
            <a:off x="4249410" y="2814127"/>
            <a:ext cx="149392" cy="418083"/>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21">
            <a:extLst>
              <a:ext uri="{FF2B5EF4-FFF2-40B4-BE49-F238E27FC236}">
                <a16:creationId xmlns:a16="http://schemas.microsoft.com/office/drawing/2014/main" id="{E5DDD893-3152-4844-8B08-5E7AC3D227D0}"/>
              </a:ext>
            </a:extLst>
          </p:cNvPr>
          <p:cNvCxnSpPr>
            <a:cxnSpLocks/>
          </p:cNvCxnSpPr>
          <p:nvPr/>
        </p:nvCxnSpPr>
        <p:spPr>
          <a:xfrm flipV="1">
            <a:off x="5417551" y="2940329"/>
            <a:ext cx="288000" cy="432000"/>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Oval 71">
            <a:extLst>
              <a:ext uri="{FF2B5EF4-FFF2-40B4-BE49-F238E27FC236}">
                <a16:creationId xmlns:a16="http://schemas.microsoft.com/office/drawing/2014/main" id="{90A050B1-332B-4A20-ADB6-3BFCB934BD24}"/>
              </a:ext>
            </a:extLst>
          </p:cNvPr>
          <p:cNvSpPr/>
          <p:nvPr/>
        </p:nvSpPr>
        <p:spPr>
          <a:xfrm>
            <a:off x="2642340" y="3792530"/>
            <a:ext cx="720000" cy="720000"/>
          </a:xfrm>
          <a:prstGeom prst="ellipse">
            <a:avLst/>
          </a:prstGeom>
          <a:solidFill>
            <a:schemeClr val="accent2">
              <a:lumMod val="20000"/>
              <a:lumOff val="80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Oval 72">
            <a:extLst>
              <a:ext uri="{FF2B5EF4-FFF2-40B4-BE49-F238E27FC236}">
                <a16:creationId xmlns:a16="http://schemas.microsoft.com/office/drawing/2014/main" id="{EF8DB14E-B6D5-4656-B8F3-1DC0BEA1051B}"/>
              </a:ext>
            </a:extLst>
          </p:cNvPr>
          <p:cNvSpPr/>
          <p:nvPr/>
        </p:nvSpPr>
        <p:spPr>
          <a:xfrm>
            <a:off x="3751197" y="2131419"/>
            <a:ext cx="720000" cy="720000"/>
          </a:xfrm>
          <a:prstGeom prst="ellipse">
            <a:avLst/>
          </a:prstGeom>
          <a:solidFill>
            <a:schemeClr val="accent2">
              <a:lumMod val="20000"/>
              <a:lumOff val="80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Oval 73">
            <a:extLst>
              <a:ext uri="{FF2B5EF4-FFF2-40B4-BE49-F238E27FC236}">
                <a16:creationId xmlns:a16="http://schemas.microsoft.com/office/drawing/2014/main" id="{594AF615-10C9-4BE5-B413-E9FF24425724}"/>
              </a:ext>
            </a:extLst>
          </p:cNvPr>
          <p:cNvSpPr/>
          <p:nvPr/>
        </p:nvSpPr>
        <p:spPr>
          <a:xfrm>
            <a:off x="5537861" y="2268313"/>
            <a:ext cx="720000" cy="720000"/>
          </a:xfrm>
          <a:prstGeom prst="ellipse">
            <a:avLst/>
          </a:prstGeom>
          <a:solidFill>
            <a:schemeClr val="accent2">
              <a:lumMod val="20000"/>
              <a:lumOff val="80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7" name="TextBox 46">
            <a:extLst>
              <a:ext uri="{FF2B5EF4-FFF2-40B4-BE49-F238E27FC236}">
                <a16:creationId xmlns:a16="http://schemas.microsoft.com/office/drawing/2014/main" id="{ABA16F56-0411-4328-9BBC-E1E1C6D22E90}"/>
              </a:ext>
            </a:extLst>
          </p:cNvPr>
          <p:cNvSpPr txBox="1"/>
          <p:nvPr/>
        </p:nvSpPr>
        <p:spPr>
          <a:xfrm>
            <a:off x="4185964" y="216485"/>
            <a:ext cx="6812962" cy="830997"/>
          </a:xfrm>
          <a:prstGeom prst="rect">
            <a:avLst/>
          </a:prstGeom>
          <a:noFill/>
        </p:spPr>
        <p:txBody>
          <a:bodyPr wrap="square">
            <a:spAutoFit/>
          </a:bodyPr>
          <a:lstStyle/>
          <a:p>
            <a:r>
              <a:rPr lang="en-US" altLang="ko-KR" sz="1600" noProof="1">
                <a:solidFill>
                  <a:schemeClr val="tx1">
                    <a:lumMod val="75000"/>
                    <a:lumOff val="25000"/>
                  </a:schemeClr>
                </a:solidFill>
                <a:latin typeface="Avenir Next LT Pro" panose="020B0504020202020204" pitchFamily="34" charset="0"/>
                <a:cs typeface="Arial" panose="020B0604020202020204" pitchFamily="34" charset="0"/>
              </a:rPr>
              <a:t>Apresiasi terhadap ekpresi budaya berbasis nilai agama, pengembangan literasi khazanah budaya, dan pelestarian situs dan perayaan keagamaan dan budaya memperkuat toleransi</a:t>
            </a:r>
          </a:p>
        </p:txBody>
      </p:sp>
      <p:pic>
        <p:nvPicPr>
          <p:cNvPr id="51" name="Graphic 50" descr="Customer review">
            <a:extLst>
              <a:ext uri="{FF2B5EF4-FFF2-40B4-BE49-F238E27FC236}">
                <a16:creationId xmlns:a16="http://schemas.microsoft.com/office/drawing/2014/main" id="{806EB4C5-E9B0-48B3-909A-D8C4A100EA5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16285" y="3897630"/>
            <a:ext cx="548640" cy="548640"/>
          </a:xfrm>
          <a:prstGeom prst="rect">
            <a:avLst/>
          </a:prstGeom>
        </p:spPr>
      </p:pic>
      <p:pic>
        <p:nvPicPr>
          <p:cNvPr id="53" name="Graphic 52" descr="Handshake">
            <a:extLst>
              <a:ext uri="{FF2B5EF4-FFF2-40B4-BE49-F238E27FC236}">
                <a16:creationId xmlns:a16="http://schemas.microsoft.com/office/drawing/2014/main" id="{E6DC4123-A794-4662-872A-1FCD8FA6595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7032" y="2224601"/>
            <a:ext cx="548640" cy="548640"/>
          </a:xfrm>
          <a:prstGeom prst="rect">
            <a:avLst/>
          </a:prstGeom>
        </p:spPr>
      </p:pic>
      <p:pic>
        <p:nvPicPr>
          <p:cNvPr id="55" name="Graphic 54" descr="Target Audience">
            <a:extLst>
              <a:ext uri="{FF2B5EF4-FFF2-40B4-BE49-F238E27FC236}">
                <a16:creationId xmlns:a16="http://schemas.microsoft.com/office/drawing/2014/main" id="{B6042D0F-B43E-4DA5-907C-3477F003FC82}"/>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15276" y="5449366"/>
            <a:ext cx="548640" cy="548640"/>
          </a:xfrm>
          <a:prstGeom prst="rect">
            <a:avLst/>
          </a:prstGeom>
        </p:spPr>
      </p:pic>
      <p:pic>
        <p:nvPicPr>
          <p:cNvPr id="57" name="Graphic 56" descr="Storytelling">
            <a:extLst>
              <a:ext uri="{FF2B5EF4-FFF2-40B4-BE49-F238E27FC236}">
                <a16:creationId xmlns:a16="http://schemas.microsoft.com/office/drawing/2014/main" id="{4AE32621-CE64-4447-B968-209099AB28F1}"/>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9517" y="2345998"/>
            <a:ext cx="548640" cy="548640"/>
          </a:xfrm>
          <a:prstGeom prst="rect">
            <a:avLst/>
          </a:prstGeom>
        </p:spPr>
      </p:pic>
      <p:pic>
        <p:nvPicPr>
          <p:cNvPr id="59" name="Graphic 58" descr="Fireworks">
            <a:extLst>
              <a:ext uri="{FF2B5EF4-FFF2-40B4-BE49-F238E27FC236}">
                <a16:creationId xmlns:a16="http://schemas.microsoft.com/office/drawing/2014/main" id="{9C9BC9BA-7D84-4860-8F48-8E3F26A5BCF4}"/>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95742" y="5574727"/>
            <a:ext cx="548640" cy="548640"/>
          </a:xfrm>
          <a:prstGeom prst="rect">
            <a:avLst/>
          </a:prstGeom>
        </p:spPr>
      </p:pic>
      <p:sp>
        <p:nvSpPr>
          <p:cNvPr id="65" name="Rounded Rectangle 27">
            <a:extLst>
              <a:ext uri="{FF2B5EF4-FFF2-40B4-BE49-F238E27FC236}">
                <a16:creationId xmlns:a16="http://schemas.microsoft.com/office/drawing/2014/main" id="{ABDCAF6F-C26E-454E-A85C-90552429BC47}"/>
              </a:ext>
            </a:extLst>
          </p:cNvPr>
          <p:cNvSpPr/>
          <p:nvPr/>
        </p:nvSpPr>
        <p:spPr>
          <a:xfrm>
            <a:off x="2769305" y="3952628"/>
            <a:ext cx="457200" cy="36576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69" name="Picture 68">
            <a:extLst>
              <a:ext uri="{FF2B5EF4-FFF2-40B4-BE49-F238E27FC236}">
                <a16:creationId xmlns:a16="http://schemas.microsoft.com/office/drawing/2014/main" id="{5F513D42-26D6-48D6-A821-D259780DA725}"/>
              </a:ext>
            </a:extLst>
          </p:cNvPr>
          <p:cNvPicPr>
            <a:picLocks noChangeAspect="1"/>
          </p:cNvPicPr>
          <p:nvPr/>
        </p:nvPicPr>
        <p:blipFill rotWithShape="1">
          <a:blip r:embed="rId12"/>
          <a:srcRect l="29054" r="14696"/>
          <a:stretch/>
        </p:blipFill>
        <p:spPr>
          <a:xfrm>
            <a:off x="6039361" y="3318014"/>
            <a:ext cx="1645920" cy="1645920"/>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71" name="Picture 70" descr="A picture containing person, dress, arm&#10;&#10;Description automatically generated">
            <a:extLst>
              <a:ext uri="{FF2B5EF4-FFF2-40B4-BE49-F238E27FC236}">
                <a16:creationId xmlns:a16="http://schemas.microsoft.com/office/drawing/2014/main" id="{C93EAB35-9DE8-4E84-89C7-B5CA1476A9F1}"/>
              </a:ext>
            </a:extLst>
          </p:cNvPr>
          <p:cNvPicPr>
            <a:picLocks noChangeAspect="1"/>
          </p:cNvPicPr>
          <p:nvPr/>
        </p:nvPicPr>
        <p:blipFill rotWithShape="1">
          <a:blip r:embed="rId13">
            <a:extLst>
              <a:ext uri="{28A0092B-C50C-407E-A947-70E740481C1C}">
                <a14:useLocalDpi xmlns:a14="http://schemas.microsoft.com/office/drawing/2010/main" val="0"/>
              </a:ext>
            </a:extLst>
          </a:blip>
          <a:srcRect l="7862" r="25388"/>
          <a:stretch/>
        </p:blipFill>
        <p:spPr>
          <a:xfrm>
            <a:off x="4002122" y="3382061"/>
            <a:ext cx="1645920" cy="1645920"/>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30" name="TextBox 29">
            <a:extLst>
              <a:ext uri="{FF2B5EF4-FFF2-40B4-BE49-F238E27FC236}">
                <a16:creationId xmlns:a16="http://schemas.microsoft.com/office/drawing/2014/main" id="{24448028-DCB6-4E92-B89B-42FAA002EB07}"/>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22</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58" name="Arrow: Pentagon 57">
            <a:extLst>
              <a:ext uri="{FF2B5EF4-FFF2-40B4-BE49-F238E27FC236}">
                <a16:creationId xmlns:a16="http://schemas.microsoft.com/office/drawing/2014/main" id="{E0813220-5DC1-49DF-A7BE-8F74349DD91C}"/>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60" name="TextBox 59">
            <a:extLst>
              <a:ext uri="{FF2B5EF4-FFF2-40B4-BE49-F238E27FC236}">
                <a16:creationId xmlns:a16="http://schemas.microsoft.com/office/drawing/2014/main" id="{4A2F4C84-89A0-4ABA-A0D2-3FA29ACABB8B}"/>
              </a:ext>
            </a:extLst>
          </p:cNvPr>
          <p:cNvSpPr txBox="1"/>
          <p:nvPr/>
        </p:nvSpPr>
        <p:spPr>
          <a:xfrm>
            <a:off x="941559" y="366528"/>
            <a:ext cx="2470804" cy="535531"/>
          </a:xfrm>
          <a:prstGeom prst="rect">
            <a:avLst/>
          </a:prstGeom>
          <a:noFill/>
        </p:spPr>
        <p:txBody>
          <a:bodyPr wrap="square">
            <a:spAutoFit/>
          </a:bodyPr>
          <a:lstStyle/>
          <a:p>
            <a:pPr lvl="0" defTabSz="533400">
              <a:lnSpc>
                <a:spcPct val="90000"/>
              </a:lnSpc>
              <a:spcBef>
                <a:spcPct val="0"/>
              </a:spcBef>
              <a:spcAft>
                <a:spcPct val="35000"/>
              </a:spcAft>
            </a:pPr>
            <a:r>
              <a:rPr lang="en-US" altLang="ko-KR" sz="1600" b="0" kern="1200" noProof="1">
                <a:solidFill>
                  <a:schemeClr val="bg1"/>
                </a:solidFill>
                <a:latin typeface="Avenir Next LT Pro" panose="020B0504020202020204" pitchFamily="34" charset="0"/>
                <a:cs typeface="Arial" panose="020B0604020202020204" pitchFamily="34" charset="0"/>
              </a:rPr>
              <a:t>Penyelarasan relasi agama dan budaya</a:t>
            </a:r>
            <a:endParaRPr lang="id-ID" sz="1600" b="0" kern="1200" noProof="1">
              <a:solidFill>
                <a:schemeClr val="bg1"/>
              </a:solidFill>
              <a:latin typeface="Avenir Next LT Pro" panose="020B0504020202020204" pitchFamily="34" charset="0"/>
            </a:endParaRPr>
          </a:p>
        </p:txBody>
      </p:sp>
      <p:sp>
        <p:nvSpPr>
          <p:cNvPr id="61" name="Oval 60">
            <a:extLst>
              <a:ext uri="{FF2B5EF4-FFF2-40B4-BE49-F238E27FC236}">
                <a16:creationId xmlns:a16="http://schemas.microsoft.com/office/drawing/2014/main" id="{E7725491-E0E2-467D-8D44-032F62A3E7D5}"/>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3</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2101518408"/>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3712354" y="201653"/>
            <a:ext cx="8656686"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3">
            <a:extLst>
              <a:ext uri="{FF2B5EF4-FFF2-40B4-BE49-F238E27FC236}">
                <a16:creationId xmlns:a16="http://schemas.microsoft.com/office/drawing/2014/main" id="{15A6DA6E-0183-4D45-B382-2998D2954A8B}"/>
              </a:ext>
            </a:extLst>
          </p:cNvPr>
          <p:cNvGrpSpPr/>
          <p:nvPr/>
        </p:nvGrpSpPr>
        <p:grpSpPr>
          <a:xfrm rot="2704832">
            <a:off x="4065974" y="1954487"/>
            <a:ext cx="4060074" cy="4092346"/>
            <a:chOff x="4382242" y="2281838"/>
            <a:chExt cx="3400125" cy="3427152"/>
          </a:xfrm>
        </p:grpSpPr>
        <p:grpSp>
          <p:nvGrpSpPr>
            <p:cNvPr id="4" name="Group 3">
              <a:extLst>
                <a:ext uri="{FF2B5EF4-FFF2-40B4-BE49-F238E27FC236}">
                  <a16:creationId xmlns:a16="http://schemas.microsoft.com/office/drawing/2014/main" id="{8E66F829-B684-4093-A71D-A6AF8AAB7550}"/>
                </a:ext>
              </a:extLst>
            </p:cNvPr>
            <p:cNvGrpSpPr/>
            <p:nvPr/>
          </p:nvGrpSpPr>
          <p:grpSpPr>
            <a:xfrm>
              <a:off x="4646600" y="2551056"/>
              <a:ext cx="2880320" cy="2880320"/>
              <a:chOff x="3131840" y="1916832"/>
              <a:chExt cx="2880320" cy="2880320"/>
            </a:xfrm>
          </p:grpSpPr>
          <p:sp>
            <p:nvSpPr>
              <p:cNvPr id="9" name="Oval 8">
                <a:extLst>
                  <a:ext uri="{FF2B5EF4-FFF2-40B4-BE49-F238E27FC236}">
                    <a16:creationId xmlns:a16="http://schemas.microsoft.com/office/drawing/2014/main" id="{46B8D00E-8E01-4C86-B845-6082EF3881B1}"/>
                  </a:ext>
                </a:extLst>
              </p:cNvPr>
              <p:cNvSpPr/>
              <p:nvPr/>
            </p:nvSpPr>
            <p:spPr>
              <a:xfrm>
                <a:off x="3856650" y="1916832"/>
                <a:ext cx="1440160" cy="1440160"/>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2312295E-0406-417D-8720-D91FD7688697}"/>
                  </a:ext>
                </a:extLst>
              </p:cNvPr>
              <p:cNvSpPr/>
              <p:nvPr/>
            </p:nvSpPr>
            <p:spPr>
              <a:xfrm>
                <a:off x="3131840" y="2634730"/>
                <a:ext cx="1440160" cy="1440160"/>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 name="Oval 10">
                <a:extLst>
                  <a:ext uri="{FF2B5EF4-FFF2-40B4-BE49-F238E27FC236}">
                    <a16:creationId xmlns:a16="http://schemas.microsoft.com/office/drawing/2014/main" id="{38AA0347-E72D-46FF-82CC-43F6C66AFE29}"/>
                  </a:ext>
                </a:extLst>
              </p:cNvPr>
              <p:cNvSpPr/>
              <p:nvPr/>
            </p:nvSpPr>
            <p:spPr>
              <a:xfrm>
                <a:off x="3856650" y="3356992"/>
                <a:ext cx="1440160" cy="144016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 name="Oval 11">
                <a:extLst>
                  <a:ext uri="{FF2B5EF4-FFF2-40B4-BE49-F238E27FC236}">
                    <a16:creationId xmlns:a16="http://schemas.microsoft.com/office/drawing/2014/main" id="{7044E969-566D-45A7-ACE7-DC434688712A}"/>
                  </a:ext>
                </a:extLst>
              </p:cNvPr>
              <p:cNvSpPr/>
              <p:nvPr/>
            </p:nvSpPr>
            <p:spPr>
              <a:xfrm>
                <a:off x="4572000" y="2634730"/>
                <a:ext cx="1440160" cy="144016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 name="Oval 4">
              <a:extLst>
                <a:ext uri="{FF2B5EF4-FFF2-40B4-BE49-F238E27FC236}">
                  <a16:creationId xmlns:a16="http://schemas.microsoft.com/office/drawing/2014/main" id="{C4044543-78C4-4B74-9811-1E76836BA624}"/>
                </a:ext>
              </a:extLst>
            </p:cNvPr>
            <p:cNvSpPr/>
            <p:nvPr/>
          </p:nvSpPr>
          <p:spPr>
            <a:xfrm>
              <a:off x="5731450" y="2281838"/>
              <a:ext cx="720080" cy="72008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5">
              <a:extLst>
                <a:ext uri="{FF2B5EF4-FFF2-40B4-BE49-F238E27FC236}">
                  <a16:creationId xmlns:a16="http://schemas.microsoft.com/office/drawing/2014/main" id="{B7CB1767-4CD6-4F72-AA74-26A5006C6F8B}"/>
                </a:ext>
              </a:extLst>
            </p:cNvPr>
            <p:cNvSpPr/>
            <p:nvPr/>
          </p:nvSpPr>
          <p:spPr>
            <a:xfrm>
              <a:off x="4382242" y="3628994"/>
              <a:ext cx="720080" cy="72008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566523F1-3F7D-4949-BE42-F6F9F2719E08}"/>
                </a:ext>
              </a:extLst>
            </p:cNvPr>
            <p:cNvSpPr/>
            <p:nvPr/>
          </p:nvSpPr>
          <p:spPr>
            <a:xfrm>
              <a:off x="7062287" y="3628994"/>
              <a:ext cx="720080" cy="72008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2C7DF6A0-ECC4-4A6C-A0A8-E2FB3F4486E1}"/>
                </a:ext>
              </a:extLst>
            </p:cNvPr>
            <p:cNvSpPr/>
            <p:nvPr/>
          </p:nvSpPr>
          <p:spPr>
            <a:xfrm>
              <a:off x="5731450" y="4988910"/>
              <a:ext cx="720080" cy="72008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31" name="Rectangle 30">
            <a:extLst>
              <a:ext uri="{FF2B5EF4-FFF2-40B4-BE49-F238E27FC236}">
                <a16:creationId xmlns:a16="http://schemas.microsoft.com/office/drawing/2014/main" id="{0F8555A9-5944-4385-A4C9-33FA56322F7B}"/>
              </a:ext>
            </a:extLst>
          </p:cNvPr>
          <p:cNvSpPr/>
          <p:nvPr/>
        </p:nvSpPr>
        <p:spPr>
          <a:xfrm>
            <a:off x="2400680" y="2234028"/>
            <a:ext cx="2084266" cy="275460"/>
          </a:xfrm>
          <a:prstGeom prst="rect">
            <a:avLst/>
          </a:prstGeom>
        </p:spPr>
        <p:txBody>
          <a:bodyPr wrap="square" anchor="ctr">
            <a:spAutoFit/>
          </a:bodyPr>
          <a:lstStyle/>
          <a:p>
            <a:pPr algn="r">
              <a:lnSpc>
                <a:spcPct val="80000"/>
              </a:lnSpc>
            </a:pPr>
            <a:r>
              <a:rPr lang="en-IN" sz="1400" b="1" noProof="1">
                <a:solidFill>
                  <a:schemeClr val="accent6"/>
                </a:solidFill>
                <a:latin typeface="Avenir Next LT Pro" panose="020B0504020202020204" pitchFamily="34" charset="0"/>
                <a:cs typeface="Arial" pitchFamily="34" charset="0"/>
              </a:rPr>
              <a:t>Fasilitasi Pelayanan</a:t>
            </a:r>
          </a:p>
        </p:txBody>
      </p:sp>
      <p:sp>
        <p:nvSpPr>
          <p:cNvPr id="32" name="Rectangle 31">
            <a:extLst>
              <a:ext uri="{FF2B5EF4-FFF2-40B4-BE49-F238E27FC236}">
                <a16:creationId xmlns:a16="http://schemas.microsoft.com/office/drawing/2014/main" id="{9F096238-491C-42D9-B742-C1C886E02C2B}"/>
              </a:ext>
            </a:extLst>
          </p:cNvPr>
          <p:cNvSpPr/>
          <p:nvPr/>
        </p:nvSpPr>
        <p:spPr>
          <a:xfrm>
            <a:off x="2398658" y="4439444"/>
            <a:ext cx="2084266" cy="266035"/>
          </a:xfrm>
          <a:prstGeom prst="rect">
            <a:avLst/>
          </a:prstGeom>
        </p:spPr>
        <p:txBody>
          <a:bodyPr wrap="square" anchor="ctr">
            <a:spAutoFit/>
          </a:bodyPr>
          <a:lstStyle/>
          <a:p>
            <a:pPr algn="r">
              <a:lnSpc>
                <a:spcPct val="80000"/>
              </a:lnSpc>
            </a:pPr>
            <a:r>
              <a:rPr lang="en-IN" sz="1400" b="1" dirty="0">
                <a:solidFill>
                  <a:schemeClr val="accent2"/>
                </a:solidFill>
                <a:latin typeface="Avenir Next LT Pro" panose="020B0504020202020204" pitchFamily="34" charset="0"/>
                <a:cs typeface="Arial" pitchFamily="34" charset="0"/>
              </a:rPr>
              <a:t>Haji dan Umrah</a:t>
            </a:r>
          </a:p>
        </p:txBody>
      </p:sp>
      <p:sp>
        <p:nvSpPr>
          <p:cNvPr id="33" name="Rectangle 32">
            <a:extLst>
              <a:ext uri="{FF2B5EF4-FFF2-40B4-BE49-F238E27FC236}">
                <a16:creationId xmlns:a16="http://schemas.microsoft.com/office/drawing/2014/main" id="{0D7FD049-5DFB-417E-ADC7-6B6B4AE655A2}"/>
              </a:ext>
            </a:extLst>
          </p:cNvPr>
          <p:cNvSpPr/>
          <p:nvPr/>
        </p:nvSpPr>
        <p:spPr>
          <a:xfrm>
            <a:off x="7768782" y="2234028"/>
            <a:ext cx="2047772" cy="275460"/>
          </a:xfrm>
          <a:prstGeom prst="rect">
            <a:avLst/>
          </a:prstGeom>
        </p:spPr>
        <p:txBody>
          <a:bodyPr wrap="square" anchor="ctr">
            <a:spAutoFit/>
          </a:bodyPr>
          <a:lstStyle/>
          <a:p>
            <a:pPr>
              <a:lnSpc>
                <a:spcPct val="80000"/>
              </a:lnSpc>
            </a:pPr>
            <a:r>
              <a:rPr lang="en-IN" sz="1400" b="1" noProof="1">
                <a:solidFill>
                  <a:schemeClr val="accent4"/>
                </a:solidFill>
                <a:latin typeface="Avenir Next LT Pro" panose="020B0504020202020204" pitchFamily="34" charset="0"/>
                <a:cs typeface="Arial" pitchFamily="34" charset="0"/>
              </a:rPr>
              <a:t>Bimbingan Keluarga</a:t>
            </a:r>
          </a:p>
        </p:txBody>
      </p:sp>
      <p:sp>
        <p:nvSpPr>
          <p:cNvPr id="34" name="Rectangle 33">
            <a:extLst>
              <a:ext uri="{FF2B5EF4-FFF2-40B4-BE49-F238E27FC236}">
                <a16:creationId xmlns:a16="http://schemas.microsoft.com/office/drawing/2014/main" id="{6B59A2EB-70B2-4E93-9657-1CA7A3427FA6}"/>
              </a:ext>
            </a:extLst>
          </p:cNvPr>
          <p:cNvSpPr/>
          <p:nvPr/>
        </p:nvSpPr>
        <p:spPr>
          <a:xfrm>
            <a:off x="7748879" y="4382591"/>
            <a:ext cx="2440902" cy="275460"/>
          </a:xfrm>
          <a:prstGeom prst="rect">
            <a:avLst/>
          </a:prstGeom>
        </p:spPr>
        <p:txBody>
          <a:bodyPr wrap="square" anchor="ctr">
            <a:spAutoFit/>
          </a:bodyPr>
          <a:lstStyle/>
          <a:p>
            <a:pPr>
              <a:lnSpc>
                <a:spcPct val="80000"/>
              </a:lnSpc>
            </a:pPr>
            <a:r>
              <a:rPr lang="en-IN" sz="1400" b="1" noProof="1">
                <a:solidFill>
                  <a:schemeClr val="accent1"/>
                </a:solidFill>
                <a:latin typeface="Avenir Next LT Pro" panose="020B0504020202020204" pitchFamily="34" charset="0"/>
                <a:cs typeface="Arial" pitchFamily="34" charset="0"/>
              </a:rPr>
              <a:t>Jaminan Produk Halal</a:t>
            </a:r>
          </a:p>
        </p:txBody>
      </p:sp>
      <p:sp>
        <p:nvSpPr>
          <p:cNvPr id="35" name="TextBox 34">
            <a:extLst>
              <a:ext uri="{FF2B5EF4-FFF2-40B4-BE49-F238E27FC236}">
                <a16:creationId xmlns:a16="http://schemas.microsoft.com/office/drawing/2014/main" id="{8D65C951-B2EE-4AE5-8C10-FAB723D21EDD}"/>
              </a:ext>
            </a:extLst>
          </p:cNvPr>
          <p:cNvSpPr txBox="1"/>
          <p:nvPr/>
        </p:nvSpPr>
        <p:spPr>
          <a:xfrm>
            <a:off x="7768782" y="2468128"/>
            <a:ext cx="3407149" cy="738664"/>
          </a:xfrm>
          <a:prstGeom prst="rect">
            <a:avLst/>
          </a:prstGeom>
          <a:noFill/>
        </p:spPr>
        <p:txBody>
          <a:bodyPr wrap="square">
            <a:spAutoFit/>
          </a:bodyPr>
          <a:lstStyle/>
          <a:p>
            <a:r>
              <a:rPr lang="en-US" altLang="ko-KR" sz="1400" noProof="1">
                <a:latin typeface="Avenir Next LT Pro" panose="020B0504020202020204" pitchFamily="34" charset="0"/>
                <a:cs typeface="Arial" panose="020B0604020202020204" pitchFamily="34" charset="0"/>
              </a:rPr>
              <a:t>Peningkatan bimbingan perkawinan dan keluarga sakinah berwatak moderat.</a:t>
            </a:r>
          </a:p>
        </p:txBody>
      </p:sp>
      <p:sp>
        <p:nvSpPr>
          <p:cNvPr id="36" name="TextBox 35">
            <a:extLst>
              <a:ext uri="{FF2B5EF4-FFF2-40B4-BE49-F238E27FC236}">
                <a16:creationId xmlns:a16="http://schemas.microsoft.com/office/drawing/2014/main" id="{F05398EA-CF3A-4F16-BCAA-42A16A47D095}"/>
              </a:ext>
            </a:extLst>
          </p:cNvPr>
          <p:cNvSpPr txBox="1"/>
          <p:nvPr/>
        </p:nvSpPr>
        <p:spPr>
          <a:xfrm>
            <a:off x="7748879" y="4601598"/>
            <a:ext cx="3761800" cy="1600438"/>
          </a:xfrm>
          <a:prstGeom prst="rect">
            <a:avLst/>
          </a:prstGeom>
          <a:noFill/>
        </p:spPr>
        <p:txBody>
          <a:bodyPr wrap="square">
            <a:spAutoFit/>
          </a:bodyPr>
          <a:lstStyle/>
          <a:p>
            <a:r>
              <a:rPr lang="en-US" altLang="ko-KR" sz="1400" noProof="1">
                <a:latin typeface="Avenir Next LT Pro" panose="020B0504020202020204" pitchFamily="34" charset="0"/>
                <a:cs typeface="Arial" panose="020B0604020202020204" pitchFamily="34" charset="0"/>
              </a:rPr>
              <a:t>Penguatan penyelenggaraan jaminan produk halal sebagai nilai tambah ekonomi sehingga umat lain turut merasakan manfaatnya. Pelayanan sertifikasi halal sebagai jaminan kepastian hukum terkait produk halal, dan bukan untuk menciptakan segregasi pangsa pasar.</a:t>
            </a:r>
          </a:p>
        </p:txBody>
      </p:sp>
      <p:sp>
        <p:nvSpPr>
          <p:cNvPr id="37" name="TextBox 36">
            <a:extLst>
              <a:ext uri="{FF2B5EF4-FFF2-40B4-BE49-F238E27FC236}">
                <a16:creationId xmlns:a16="http://schemas.microsoft.com/office/drawing/2014/main" id="{E3A7F59D-C33D-4E0B-A45B-2E9D25BDC2AF}"/>
              </a:ext>
            </a:extLst>
          </p:cNvPr>
          <p:cNvSpPr txBox="1"/>
          <p:nvPr/>
        </p:nvSpPr>
        <p:spPr>
          <a:xfrm>
            <a:off x="1069011" y="2468128"/>
            <a:ext cx="3415935" cy="738664"/>
          </a:xfrm>
          <a:prstGeom prst="rect">
            <a:avLst/>
          </a:prstGeom>
          <a:noFill/>
        </p:spPr>
        <p:txBody>
          <a:bodyPr wrap="square">
            <a:spAutoFit/>
          </a:bodyPr>
          <a:lstStyle/>
          <a:p>
            <a:pPr algn="r"/>
            <a:r>
              <a:rPr lang="en-US" altLang="ko-KR" sz="1400" noProof="1">
                <a:latin typeface="Avenir Next LT Pro" panose="020B0504020202020204" pitchFamily="34" charset="0"/>
                <a:cs typeface="Arial" panose="020B0604020202020204" pitchFamily="34" charset="0"/>
              </a:rPr>
              <a:t>Peningkatan fasilitasi pelayanan keagamaan yang akuntabel serta bersifat inklusif dan non-diskriminatif.</a:t>
            </a:r>
          </a:p>
        </p:txBody>
      </p:sp>
      <p:sp>
        <p:nvSpPr>
          <p:cNvPr id="38" name="TextBox 37">
            <a:extLst>
              <a:ext uri="{FF2B5EF4-FFF2-40B4-BE49-F238E27FC236}">
                <a16:creationId xmlns:a16="http://schemas.microsoft.com/office/drawing/2014/main" id="{D9E096AE-4CEA-4BB2-AA90-D57C469BFC11}"/>
              </a:ext>
            </a:extLst>
          </p:cNvPr>
          <p:cNvSpPr txBox="1"/>
          <p:nvPr/>
        </p:nvSpPr>
        <p:spPr>
          <a:xfrm>
            <a:off x="1078173" y="4653739"/>
            <a:ext cx="3404752" cy="1384995"/>
          </a:xfrm>
          <a:prstGeom prst="rect">
            <a:avLst/>
          </a:prstGeom>
          <a:noFill/>
        </p:spPr>
        <p:txBody>
          <a:bodyPr wrap="square">
            <a:spAutoFit/>
          </a:bodyPr>
          <a:lstStyle/>
          <a:p>
            <a:pPr algn="r"/>
            <a:r>
              <a:rPr lang="en-US" altLang="ko-KR" sz="1400" noProof="1">
                <a:latin typeface="Avenir Next LT Pro" panose="020B0504020202020204" pitchFamily="34" charset="0"/>
                <a:cs typeface="Arial" panose="020B0604020202020204" pitchFamily="34" charset="0"/>
              </a:rPr>
              <a:t>peningkatan kualitas penyelenggaraan haji dan umrah dengan menerapkan hukum fikih yang bertumpu pada pertimbangan realitas sosial, guna menghadirkan kemaslahatan bersama sebagai wujud Islam rahmatan lil alamin.</a:t>
            </a:r>
            <a:endParaRPr lang="en-US" altLang="ko-KR" sz="1400" i="1" noProof="1">
              <a:latin typeface="Avenir Next LT Pro" panose="020B0504020202020204" pitchFamily="34" charset="0"/>
              <a:cs typeface="Arial" panose="020B0604020202020204" pitchFamily="34" charset="0"/>
            </a:endParaRPr>
          </a:p>
        </p:txBody>
      </p:sp>
      <p:sp>
        <p:nvSpPr>
          <p:cNvPr id="39" name="Text Placeholder 1">
            <a:extLst>
              <a:ext uri="{FF2B5EF4-FFF2-40B4-BE49-F238E27FC236}">
                <a16:creationId xmlns:a16="http://schemas.microsoft.com/office/drawing/2014/main" id="{26B77C8B-D54C-472D-8EF6-53ECC012E7B5}"/>
              </a:ext>
            </a:extLst>
          </p:cNvPr>
          <p:cNvSpPr>
            <a:spLocks noGrp="1"/>
          </p:cNvSpPr>
          <p:nvPr>
            <p:ph type="body" sz="quarter" idx="4294967295"/>
          </p:nvPr>
        </p:nvSpPr>
        <p:spPr>
          <a:xfrm>
            <a:off x="4604137" y="1271348"/>
            <a:ext cx="3129701" cy="724247"/>
          </a:xfrm>
        </p:spPr>
        <p:txBody>
          <a:bodyPr>
            <a:normAutofit/>
          </a:bodyPr>
          <a:lstStyle/>
          <a:p>
            <a:pPr marL="0" indent="0">
              <a:buNone/>
            </a:pPr>
            <a:r>
              <a:rPr lang="en-US" sz="2000" b="1" noProof="1">
                <a:solidFill>
                  <a:schemeClr val="accent1"/>
                </a:solidFill>
                <a:latin typeface="Avenir Next LT Pro" panose="020B0504020202020204" pitchFamily="34" charset="0"/>
              </a:rPr>
              <a:t>Pelayanan Publik</a:t>
            </a:r>
          </a:p>
        </p:txBody>
      </p:sp>
      <p:pic>
        <p:nvPicPr>
          <p:cNvPr id="43" name="Graphic 42" descr="Family with two children with solid fill">
            <a:extLst>
              <a:ext uri="{FF2B5EF4-FFF2-40B4-BE49-F238E27FC236}">
                <a16:creationId xmlns:a16="http://schemas.microsoft.com/office/drawing/2014/main" id="{33D2362D-A02C-4E6B-B8B0-9F42EF1B601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011" y="2549953"/>
            <a:ext cx="605216" cy="605216"/>
          </a:xfrm>
          <a:prstGeom prst="rect">
            <a:avLst/>
          </a:prstGeom>
        </p:spPr>
      </p:pic>
      <p:pic>
        <p:nvPicPr>
          <p:cNvPr id="45" name="Graphic 44" descr="Pasta with solid fill">
            <a:extLst>
              <a:ext uri="{FF2B5EF4-FFF2-40B4-BE49-F238E27FC236}">
                <a16:creationId xmlns:a16="http://schemas.microsoft.com/office/drawing/2014/main" id="{22F899BD-CE98-4301-A0C5-DC14191F87E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112" y="4811892"/>
            <a:ext cx="612978" cy="612978"/>
          </a:xfrm>
          <a:prstGeom prst="rect">
            <a:avLst/>
          </a:prstGeom>
        </p:spPr>
      </p:pic>
      <p:pic>
        <p:nvPicPr>
          <p:cNvPr id="47" name="Graphic 46" descr="Boardroom with solid fill">
            <a:extLst>
              <a:ext uri="{FF2B5EF4-FFF2-40B4-BE49-F238E27FC236}">
                <a16:creationId xmlns:a16="http://schemas.microsoft.com/office/drawing/2014/main" id="{8C198A90-7C37-49DA-8365-3B2E31F4FA6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1379" y="2519047"/>
            <a:ext cx="660873" cy="660873"/>
          </a:xfrm>
          <a:prstGeom prst="rect">
            <a:avLst/>
          </a:prstGeom>
        </p:spPr>
      </p:pic>
      <p:sp>
        <p:nvSpPr>
          <p:cNvPr id="48" name="TextBox 47">
            <a:extLst>
              <a:ext uri="{FF2B5EF4-FFF2-40B4-BE49-F238E27FC236}">
                <a16:creationId xmlns:a16="http://schemas.microsoft.com/office/drawing/2014/main" id="{ABAFE8BC-2F6F-4A9C-9393-30D3067C749C}"/>
              </a:ext>
            </a:extLst>
          </p:cNvPr>
          <p:cNvSpPr txBox="1"/>
          <p:nvPr/>
        </p:nvSpPr>
        <p:spPr>
          <a:xfrm>
            <a:off x="11530582"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23</a:t>
            </a:r>
            <a:endParaRPr lang="ko-KR" altLang="en-US" sz="16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8"/>
          <a:stretch>
            <a:fillRect/>
          </a:stretch>
        </p:blipFill>
        <p:spPr>
          <a:xfrm>
            <a:off x="4711119" y="4881479"/>
            <a:ext cx="468610" cy="523003"/>
          </a:xfrm>
          <a:prstGeom prst="rect">
            <a:avLst/>
          </a:prstGeom>
        </p:spPr>
      </p:pic>
      <p:sp>
        <p:nvSpPr>
          <p:cNvPr id="40" name="TextBox 39">
            <a:extLst>
              <a:ext uri="{FF2B5EF4-FFF2-40B4-BE49-F238E27FC236}">
                <a16:creationId xmlns:a16="http://schemas.microsoft.com/office/drawing/2014/main" id="{D9454E17-737E-46B5-B61B-8FD8B6883F7F}"/>
              </a:ext>
            </a:extLst>
          </p:cNvPr>
          <p:cNvSpPr txBox="1"/>
          <p:nvPr/>
        </p:nvSpPr>
        <p:spPr>
          <a:xfrm>
            <a:off x="4114545" y="232930"/>
            <a:ext cx="7238585" cy="830997"/>
          </a:xfrm>
          <a:prstGeom prst="rect">
            <a:avLst/>
          </a:prstGeom>
          <a:noFill/>
        </p:spPr>
        <p:txBody>
          <a:bodyPr wrap="square">
            <a:spAutoFit/>
          </a:bodyPr>
          <a:lstStyle/>
          <a:p>
            <a:r>
              <a:rPr lang="sv-SE" altLang="ko-KR" sz="1600" noProof="1">
                <a:latin typeface="Avenir Next LT Pro" panose="020B0504020202020204" pitchFamily="34" charset="0"/>
                <a:cs typeface="Arial" panose="020B0604020202020204" pitchFamily="34" charset="0"/>
              </a:rPr>
              <a:t>Penerapan perspektif Moderasi Beragama dalam fasilitasi pelayanan keagamaan, peningkatan pelayanan bimbingan keluarga, penjaminan produk halal, dan penyelenggaraan haji dan umrah</a:t>
            </a:r>
          </a:p>
        </p:txBody>
      </p:sp>
      <p:sp>
        <p:nvSpPr>
          <p:cNvPr id="42" name="Arrow: Pentagon 41">
            <a:extLst>
              <a:ext uri="{FF2B5EF4-FFF2-40B4-BE49-F238E27FC236}">
                <a16:creationId xmlns:a16="http://schemas.microsoft.com/office/drawing/2014/main" id="{76BD094B-BEB6-4F5C-A990-1AA0C097A44C}"/>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44" name="TextBox 43">
            <a:extLst>
              <a:ext uri="{FF2B5EF4-FFF2-40B4-BE49-F238E27FC236}">
                <a16:creationId xmlns:a16="http://schemas.microsoft.com/office/drawing/2014/main" id="{534AD9AF-EC2E-4741-BB68-CE5CE8EE61C5}"/>
              </a:ext>
            </a:extLst>
          </p:cNvPr>
          <p:cNvSpPr txBox="1"/>
          <p:nvPr/>
        </p:nvSpPr>
        <p:spPr>
          <a:xfrm>
            <a:off x="956279" y="273777"/>
            <a:ext cx="2600890" cy="757130"/>
          </a:xfrm>
          <a:prstGeom prst="rect">
            <a:avLst/>
          </a:prstGeom>
          <a:noFill/>
        </p:spPr>
        <p:txBody>
          <a:bodyPr wrap="square">
            <a:spAutoFit/>
          </a:bodyPr>
          <a:lstStyle/>
          <a:p>
            <a:pPr lvl="0" defTabSz="533400">
              <a:lnSpc>
                <a:spcPct val="90000"/>
              </a:lnSpc>
              <a:spcBef>
                <a:spcPct val="0"/>
              </a:spcBef>
              <a:spcAft>
                <a:spcPct val="35000"/>
              </a:spcAft>
            </a:pPr>
            <a:r>
              <a:rPr lang="id-ID" altLang="ko-KR" sz="1600" b="0" kern="1200" noProof="1">
                <a:solidFill>
                  <a:schemeClr val="bg1"/>
                </a:solidFill>
                <a:latin typeface="Avenir Next LT Pro" panose="020B0504020202020204" pitchFamily="34" charset="0"/>
                <a:cs typeface="Arial" panose="020B0604020202020204" pitchFamily="34" charset="0"/>
              </a:rPr>
              <a:t>Peningkatan kualitas pelayanan kehidupan beragama</a:t>
            </a:r>
            <a:endParaRPr lang="id-ID" sz="1600" b="0" kern="1200" noProof="1">
              <a:solidFill>
                <a:schemeClr val="bg1"/>
              </a:solidFill>
              <a:latin typeface="Avenir Next LT Pro" panose="020B0504020202020204" pitchFamily="34" charset="0"/>
            </a:endParaRPr>
          </a:p>
        </p:txBody>
      </p:sp>
      <p:sp>
        <p:nvSpPr>
          <p:cNvPr id="46" name="Oval 45">
            <a:extLst>
              <a:ext uri="{FF2B5EF4-FFF2-40B4-BE49-F238E27FC236}">
                <a16:creationId xmlns:a16="http://schemas.microsoft.com/office/drawing/2014/main" id="{1AF2F07F-6C97-40DD-9C17-C745F5D460A2}"/>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4</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4169082968"/>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745213" y="213379"/>
            <a:ext cx="8446787" cy="90179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1FB450C-501F-4BEF-8BAA-1ACE833EA90A}"/>
              </a:ext>
            </a:extLst>
          </p:cNvPr>
          <p:cNvCxnSpPr/>
          <p:nvPr/>
        </p:nvCxnSpPr>
        <p:spPr>
          <a:xfrm>
            <a:off x="621432" y="2654799"/>
            <a:ext cx="85039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A505DEC-E399-4EF9-9F0D-1261EEAE017D}"/>
              </a:ext>
            </a:extLst>
          </p:cNvPr>
          <p:cNvSpPr/>
          <p:nvPr/>
        </p:nvSpPr>
        <p:spPr>
          <a:xfrm>
            <a:off x="8023392" y="1281994"/>
            <a:ext cx="3630541" cy="394021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4"/>
              </a:solidFill>
            </a:endParaRPr>
          </a:p>
        </p:txBody>
      </p:sp>
      <p:sp>
        <p:nvSpPr>
          <p:cNvPr id="2" name="Text Placeholder 1"/>
          <p:cNvSpPr>
            <a:spLocks noGrp="1"/>
          </p:cNvSpPr>
          <p:nvPr>
            <p:ph type="body" sz="quarter" idx="4294967295"/>
          </p:nvPr>
        </p:nvSpPr>
        <p:spPr>
          <a:xfrm>
            <a:off x="8167607" y="1528417"/>
            <a:ext cx="3449324" cy="724247"/>
          </a:xfrm>
        </p:spPr>
        <p:txBody>
          <a:bodyPr>
            <a:noAutofit/>
          </a:bodyPr>
          <a:lstStyle/>
          <a:p>
            <a:pPr marL="0" indent="0" algn="l">
              <a:buNone/>
            </a:pPr>
            <a:r>
              <a:rPr lang="en-US" sz="2000" b="1" noProof="1">
                <a:solidFill>
                  <a:schemeClr val="accent1"/>
                </a:solidFill>
                <a:latin typeface="Avenir Next LT Pro" panose="020B0504020202020204" pitchFamily="34" charset="0"/>
              </a:rPr>
              <a:t>Penguatan Ekonomi Umat </a:t>
            </a:r>
            <a:r>
              <a:rPr lang="en-US" sz="2000" noProof="1">
                <a:solidFill>
                  <a:schemeClr val="accent1"/>
                </a:solidFill>
                <a:latin typeface="Avenir Next LT Pro" panose="020B0504020202020204" pitchFamily="34" charset="0"/>
              </a:rPr>
              <a:t>secara profesional, produktif, inklusif</a:t>
            </a:r>
            <a:endParaRPr lang="id-ID" sz="2000" noProof="1">
              <a:solidFill>
                <a:schemeClr val="accent1"/>
              </a:solidFill>
              <a:latin typeface="Avenir Next LT Pro" panose="020B0504020202020204" pitchFamily="34" charset="0"/>
            </a:endParaRPr>
          </a:p>
        </p:txBody>
      </p:sp>
      <p:sp>
        <p:nvSpPr>
          <p:cNvPr id="5" name="Diamond 4"/>
          <p:cNvSpPr/>
          <p:nvPr/>
        </p:nvSpPr>
        <p:spPr>
          <a:xfrm>
            <a:off x="1132384" y="2032388"/>
            <a:ext cx="1219200" cy="1219200"/>
          </a:xfrm>
          <a:prstGeom prst="diamond">
            <a:avLst/>
          </a:prstGeom>
          <a:solidFill>
            <a:schemeClr val="accent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Diamond 5"/>
          <p:cNvSpPr/>
          <p:nvPr/>
        </p:nvSpPr>
        <p:spPr>
          <a:xfrm>
            <a:off x="3532651" y="2038793"/>
            <a:ext cx="1219200" cy="1219200"/>
          </a:xfrm>
          <a:prstGeom prst="diamond">
            <a:avLst/>
          </a:prstGeom>
          <a:solidFill>
            <a:schemeClr val="accent4">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7" name="Diamond 6"/>
          <p:cNvSpPr/>
          <p:nvPr/>
        </p:nvSpPr>
        <p:spPr>
          <a:xfrm>
            <a:off x="5932917" y="2045199"/>
            <a:ext cx="1219200" cy="1219200"/>
          </a:xfrm>
          <a:prstGeom prst="diamond">
            <a:avLst/>
          </a:prstGeom>
          <a:solidFill>
            <a:schemeClr val="accent3">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3" name="Group 12"/>
          <p:cNvGrpSpPr/>
          <p:nvPr/>
        </p:nvGrpSpPr>
        <p:grpSpPr>
          <a:xfrm>
            <a:off x="2981904" y="3431342"/>
            <a:ext cx="2337571" cy="1317128"/>
            <a:chOff x="1472558" y="1010101"/>
            <a:chExt cx="2765965" cy="987845"/>
          </a:xfrm>
        </p:grpSpPr>
        <p:sp>
          <p:nvSpPr>
            <p:cNvPr id="14" name="TextBox 13"/>
            <p:cNvSpPr txBox="1"/>
            <p:nvPr/>
          </p:nvSpPr>
          <p:spPr>
            <a:xfrm>
              <a:off x="1472558" y="1443948"/>
              <a:ext cx="2765965" cy="553998"/>
            </a:xfrm>
            <a:prstGeom prst="rect">
              <a:avLst/>
            </a:prstGeom>
            <a:noFill/>
          </p:spPr>
          <p:txBody>
            <a:bodyPr wrap="square" rtlCol="0" anchor="ctr">
              <a:spAutoFit/>
            </a:bodyPr>
            <a:lstStyle/>
            <a:p>
              <a:pPr algn="ctr"/>
              <a:r>
                <a:rPr lang="nn-NO" altLang="ko-KR" sz="1400" noProof="1">
                  <a:solidFill>
                    <a:schemeClr val="tx1">
                      <a:lumMod val="75000"/>
                      <a:lumOff val="25000"/>
                    </a:schemeClr>
                  </a:solidFill>
                  <a:latin typeface="Avenir Next LT Pro" panose="020B0504020202020204" pitchFamily="34" charset="0"/>
                  <a:cs typeface="Arial" panose="020B0604020202020204" pitchFamily="34" charset="0"/>
                </a:rPr>
                <a:t>Pengelolaan dana haji secara profesional, transparan, dan akuntabel</a:t>
              </a:r>
            </a:p>
          </p:txBody>
        </p:sp>
        <p:sp>
          <p:nvSpPr>
            <p:cNvPr id="15" name="TextBox 14"/>
            <p:cNvSpPr txBox="1"/>
            <p:nvPr/>
          </p:nvSpPr>
          <p:spPr>
            <a:xfrm>
              <a:off x="1472558" y="1010101"/>
              <a:ext cx="2765965" cy="253915"/>
            </a:xfrm>
            <a:prstGeom prst="rect">
              <a:avLst/>
            </a:prstGeom>
            <a:noFill/>
          </p:spPr>
          <p:txBody>
            <a:bodyPr wrap="square" rtlCol="0" anchor="ctr">
              <a:spAutoFit/>
            </a:bodyPr>
            <a:lstStyle/>
            <a:p>
              <a:pPr algn="ctr"/>
              <a:r>
                <a:rPr lang="en-US" altLang="ko-KR" sz="1600" b="1" noProof="1">
                  <a:solidFill>
                    <a:schemeClr val="tx1">
                      <a:lumMod val="75000"/>
                      <a:lumOff val="25000"/>
                    </a:schemeClr>
                  </a:solidFill>
                  <a:latin typeface="Avenir Next LT Pro" panose="020B0504020202020204" pitchFamily="34" charset="0"/>
                  <a:cs typeface="Arial" panose="020B0604020202020204" pitchFamily="34" charset="0"/>
                </a:rPr>
                <a:t>Dana Haji</a:t>
              </a:r>
              <a:endParaRPr lang="ko-KR" altLang="en-US" sz="1600" b="1" noProof="1">
                <a:solidFill>
                  <a:schemeClr val="tx1">
                    <a:lumMod val="75000"/>
                    <a:lumOff val="25000"/>
                  </a:schemeClr>
                </a:solidFill>
                <a:latin typeface="Avenir Next LT Pro" panose="020B0504020202020204" pitchFamily="34" charset="0"/>
                <a:cs typeface="Arial" panose="020B0604020202020204" pitchFamily="34" charset="0"/>
              </a:endParaRPr>
            </a:p>
          </p:txBody>
        </p:sp>
      </p:grpSp>
      <p:grpSp>
        <p:nvGrpSpPr>
          <p:cNvPr id="16" name="Group 15"/>
          <p:cNvGrpSpPr/>
          <p:nvPr/>
        </p:nvGrpSpPr>
        <p:grpSpPr>
          <a:xfrm>
            <a:off x="573199" y="3431342"/>
            <a:ext cx="2337571" cy="1532569"/>
            <a:chOff x="1472558" y="1010101"/>
            <a:chExt cx="2765965" cy="1149426"/>
          </a:xfrm>
        </p:grpSpPr>
        <p:sp>
          <p:nvSpPr>
            <p:cNvPr id="17" name="TextBox 16"/>
            <p:cNvSpPr txBox="1"/>
            <p:nvPr/>
          </p:nvSpPr>
          <p:spPr>
            <a:xfrm>
              <a:off x="1472558" y="1282365"/>
              <a:ext cx="2765965" cy="877162"/>
            </a:xfrm>
            <a:prstGeom prst="rect">
              <a:avLst/>
            </a:prstGeom>
            <a:noFill/>
          </p:spPr>
          <p:txBody>
            <a:bodyPr wrap="square" rtlCol="0" anchor="ctr">
              <a:spAutoFit/>
            </a:bodyPr>
            <a:lstStyle/>
            <a:p>
              <a:pPr algn="ct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Pengelolaan dan pemberdayaan dana sosial keagamaan berperspektif Moderasi Beragama</a:t>
              </a:r>
              <a:endParaRPr lang="ko-KR" altLang="en-US" sz="1400" noProof="1">
                <a:solidFill>
                  <a:schemeClr val="tx1">
                    <a:lumMod val="75000"/>
                    <a:lumOff val="25000"/>
                  </a:schemeClr>
                </a:solidFill>
                <a:latin typeface="Avenir Next LT Pro" panose="020B0504020202020204" pitchFamily="34" charset="0"/>
                <a:cs typeface="Arial" panose="020B0604020202020204" pitchFamily="34" charset="0"/>
              </a:endParaRPr>
            </a:p>
          </p:txBody>
        </p:sp>
        <p:sp>
          <p:nvSpPr>
            <p:cNvPr id="18" name="TextBox 17"/>
            <p:cNvSpPr txBox="1"/>
            <p:nvPr/>
          </p:nvSpPr>
          <p:spPr>
            <a:xfrm>
              <a:off x="1472558" y="1010101"/>
              <a:ext cx="2765965" cy="253915"/>
            </a:xfrm>
            <a:prstGeom prst="rect">
              <a:avLst/>
            </a:prstGeom>
            <a:noFill/>
          </p:spPr>
          <p:txBody>
            <a:bodyPr wrap="square" rtlCol="0" anchor="ctr">
              <a:spAutoFit/>
            </a:bodyPr>
            <a:lstStyle/>
            <a:p>
              <a:pPr algn="ctr"/>
              <a:r>
                <a:rPr lang="en-US" altLang="ko-KR" sz="1600" b="1" noProof="1">
                  <a:solidFill>
                    <a:schemeClr val="tx1">
                      <a:lumMod val="75000"/>
                      <a:lumOff val="25000"/>
                    </a:schemeClr>
                  </a:solidFill>
                  <a:latin typeface="Avenir Next LT Pro" panose="020B0504020202020204" pitchFamily="34" charset="0"/>
                  <a:cs typeface="Arial" panose="020B0604020202020204" pitchFamily="34" charset="0"/>
                </a:rPr>
                <a:t>Dana Sosial</a:t>
              </a:r>
              <a:endParaRPr lang="ko-KR" altLang="en-US" sz="1600" b="1" noProof="1">
                <a:solidFill>
                  <a:schemeClr val="tx1">
                    <a:lumMod val="75000"/>
                    <a:lumOff val="25000"/>
                  </a:schemeClr>
                </a:solidFill>
                <a:latin typeface="Avenir Next LT Pro" panose="020B0504020202020204" pitchFamily="34" charset="0"/>
                <a:cs typeface="Arial" panose="020B0604020202020204" pitchFamily="34" charset="0"/>
              </a:endParaRPr>
            </a:p>
          </p:txBody>
        </p:sp>
      </p:grpSp>
      <p:grpSp>
        <p:nvGrpSpPr>
          <p:cNvPr id="19" name="Group 18"/>
          <p:cNvGrpSpPr/>
          <p:nvPr/>
        </p:nvGrpSpPr>
        <p:grpSpPr>
          <a:xfrm>
            <a:off x="5390611" y="3308232"/>
            <a:ext cx="2337571" cy="1440235"/>
            <a:chOff x="1472558" y="917769"/>
            <a:chExt cx="2765965" cy="1080176"/>
          </a:xfrm>
        </p:grpSpPr>
        <p:sp>
          <p:nvSpPr>
            <p:cNvPr id="20" name="TextBox 19"/>
            <p:cNvSpPr txBox="1"/>
            <p:nvPr/>
          </p:nvSpPr>
          <p:spPr>
            <a:xfrm>
              <a:off x="1472558" y="1443947"/>
              <a:ext cx="2765965" cy="553998"/>
            </a:xfrm>
            <a:prstGeom prst="rect">
              <a:avLst/>
            </a:prstGeom>
            <a:noFill/>
          </p:spPr>
          <p:txBody>
            <a:bodyPr wrap="square" rtlCol="0" anchor="ctr">
              <a:spAutoFit/>
            </a:bodyPr>
            <a:lstStyle/>
            <a:p>
              <a:pPr algn="ctr"/>
              <a:r>
                <a:rPr lang="nn-NO" altLang="ko-KR" sz="1400" noProof="1">
                  <a:solidFill>
                    <a:schemeClr val="tx1">
                      <a:lumMod val="75000"/>
                      <a:lumOff val="25000"/>
                    </a:schemeClr>
                  </a:solidFill>
                  <a:latin typeface="Avenir Next LT Pro" panose="020B0504020202020204" pitchFamily="34" charset="0"/>
                  <a:cs typeface="Arial" panose="020B0604020202020204" pitchFamily="34" charset="0"/>
                </a:rPr>
                <a:t>Pengembangan dan penguatan kelembagaan ekonomi umat</a:t>
              </a:r>
            </a:p>
          </p:txBody>
        </p:sp>
        <p:sp>
          <p:nvSpPr>
            <p:cNvPr id="21" name="TextBox 20"/>
            <p:cNvSpPr txBox="1"/>
            <p:nvPr/>
          </p:nvSpPr>
          <p:spPr>
            <a:xfrm>
              <a:off x="1472558" y="917769"/>
              <a:ext cx="2765965" cy="438581"/>
            </a:xfrm>
            <a:prstGeom prst="rect">
              <a:avLst/>
            </a:prstGeom>
            <a:noFill/>
          </p:spPr>
          <p:txBody>
            <a:bodyPr wrap="square" rtlCol="0" anchor="ctr">
              <a:spAutoFit/>
            </a:bodyPr>
            <a:lstStyle/>
            <a:p>
              <a:pPr algn="ctr"/>
              <a:r>
                <a:rPr lang="en-US" altLang="ko-KR" sz="1600" b="1" noProof="1">
                  <a:solidFill>
                    <a:schemeClr val="tx1">
                      <a:lumMod val="75000"/>
                      <a:lumOff val="25000"/>
                    </a:schemeClr>
                  </a:solidFill>
                  <a:latin typeface="Avenir Next LT Pro" panose="020B0504020202020204" pitchFamily="34" charset="0"/>
                  <a:cs typeface="Arial" panose="020B0604020202020204" pitchFamily="34" charset="0"/>
                </a:rPr>
                <a:t>Kelembagaan Ekonomi Umat</a:t>
              </a:r>
              <a:endParaRPr lang="ko-KR" altLang="en-US" sz="1600" b="1" noProof="1">
                <a:solidFill>
                  <a:schemeClr val="tx1">
                    <a:lumMod val="75000"/>
                    <a:lumOff val="25000"/>
                  </a:schemeClr>
                </a:solidFill>
                <a:latin typeface="Avenir Next LT Pro" panose="020B0504020202020204" pitchFamily="34" charset="0"/>
                <a:cs typeface="Arial" panose="020B0604020202020204" pitchFamily="34" charset="0"/>
              </a:endParaRPr>
            </a:p>
          </p:txBody>
        </p:sp>
      </p:grpSp>
      <p:sp>
        <p:nvSpPr>
          <p:cNvPr id="22" name="TextBox 21"/>
          <p:cNvSpPr txBox="1"/>
          <p:nvPr/>
        </p:nvSpPr>
        <p:spPr>
          <a:xfrm>
            <a:off x="4144915" y="362964"/>
            <a:ext cx="7472016" cy="584775"/>
          </a:xfrm>
          <a:prstGeom prst="rect">
            <a:avLst/>
          </a:prstGeom>
          <a:noFill/>
        </p:spPr>
        <p:txBody>
          <a:bodyPr wrap="square" rtlCol="0" anchor="ctr">
            <a:spAutoFit/>
          </a:bodyPr>
          <a:lstStyle/>
          <a:p>
            <a:r>
              <a:rPr lang="sv-SE" altLang="ko-KR" sz="1600" noProof="1">
                <a:solidFill>
                  <a:schemeClr val="tx1">
                    <a:lumMod val="75000"/>
                    <a:lumOff val="25000"/>
                  </a:schemeClr>
                </a:solidFill>
                <a:latin typeface="Avenir Next LT Pro" panose="020B0504020202020204" pitchFamily="34" charset="0"/>
                <a:cs typeface="Arial" panose="020B0604020202020204" pitchFamily="34" charset="0"/>
              </a:rPr>
              <a:t>Pengembangan ekonomi umat dan sumber daya keagamaan sebagai modal penguatan Moderasi Beragama</a:t>
            </a:r>
          </a:p>
        </p:txBody>
      </p:sp>
      <p:pic>
        <p:nvPicPr>
          <p:cNvPr id="8" name="Graphic 7" descr="Suburban scene">
            <a:extLst>
              <a:ext uri="{FF2B5EF4-FFF2-40B4-BE49-F238E27FC236}">
                <a16:creationId xmlns:a16="http://schemas.microsoft.com/office/drawing/2014/main" id="{0E1F0098-9804-4A87-AFB5-3C424469076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8127" y="2312846"/>
            <a:ext cx="640080" cy="640080"/>
          </a:xfrm>
          <a:prstGeom prst="rect">
            <a:avLst/>
          </a:prstGeom>
        </p:spPr>
      </p:pic>
      <p:pic>
        <p:nvPicPr>
          <p:cNvPr id="28" name="Graphic 27" descr="Philanthropy">
            <a:extLst>
              <a:ext uri="{FF2B5EF4-FFF2-40B4-BE49-F238E27FC236}">
                <a16:creationId xmlns:a16="http://schemas.microsoft.com/office/drawing/2014/main" id="{F8918A11-06F1-479A-9072-5A5BE326EAF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944" y="2307805"/>
            <a:ext cx="640080" cy="640080"/>
          </a:xfrm>
          <a:prstGeom prst="rect">
            <a:avLst/>
          </a:prstGeom>
        </p:spPr>
      </p:pic>
      <p:sp>
        <p:nvSpPr>
          <p:cNvPr id="32" name="TextBox 31">
            <a:extLst>
              <a:ext uri="{FF2B5EF4-FFF2-40B4-BE49-F238E27FC236}">
                <a16:creationId xmlns:a16="http://schemas.microsoft.com/office/drawing/2014/main" id="{A6A7CC00-9098-44C6-B17E-4878B0F5E0C1}"/>
              </a:ext>
            </a:extLst>
          </p:cNvPr>
          <p:cNvSpPr txBox="1"/>
          <p:nvPr/>
        </p:nvSpPr>
        <p:spPr>
          <a:xfrm>
            <a:off x="8167607" y="2405382"/>
            <a:ext cx="3223647" cy="2677656"/>
          </a:xfrm>
          <a:prstGeom prst="rect">
            <a:avLst/>
          </a:prstGeom>
          <a:noFill/>
        </p:spPr>
        <p:txBody>
          <a:bodyPr wrap="square" rtlCol="0" anchor="ctr">
            <a:spAutoFit/>
          </a:bodyPr>
          <a:lstStyle/>
          <a:p>
            <a:r>
              <a:rPr lang="sv-SE" altLang="ko-KR" sz="1400" noProof="1">
                <a:latin typeface="Avenir Next LT Pro" panose="020B0504020202020204" pitchFamily="34" charset="0"/>
                <a:cs typeface="Arial" panose="020B0604020202020204" pitchFamily="34" charset="0"/>
              </a:rPr>
              <a:t>Pengembangan ekonomi umat dan sumber daya keagamaan secara profesional agar dapat dimanfaatkan untuk sebaik-baik kemaslahatan masyarakat.</a:t>
            </a:r>
          </a:p>
          <a:p>
            <a:endParaRPr lang="en-US" altLang="ko-KR" sz="1400" noProof="1">
              <a:latin typeface="Avenir Next LT Pro" panose="020B0504020202020204" pitchFamily="34" charset="0"/>
              <a:cs typeface="Arial" panose="020B0604020202020204" pitchFamily="34" charset="0"/>
            </a:endParaRPr>
          </a:p>
          <a:p>
            <a:r>
              <a:rPr lang="en-US" altLang="ko-KR" sz="1400" noProof="1">
                <a:latin typeface="Avenir Next LT Pro" panose="020B0504020202020204" pitchFamily="34" charset="0"/>
                <a:cs typeface="Arial" panose="020B0604020202020204" pitchFamily="34" charset="0"/>
              </a:rPr>
              <a:t>Pengelolaan dan pemanfaatan sumber daya keagamaan secara profesional, produktif dan inklusif akan meningkatkan kesejahteraan umat dan berkontribusi bagi ekonomi nasional.</a:t>
            </a:r>
          </a:p>
        </p:txBody>
      </p:sp>
      <p:sp>
        <p:nvSpPr>
          <p:cNvPr id="3" name="TextBox 2">
            <a:extLst>
              <a:ext uri="{FF2B5EF4-FFF2-40B4-BE49-F238E27FC236}">
                <a16:creationId xmlns:a16="http://schemas.microsoft.com/office/drawing/2014/main" id="{F926A12E-C8C0-464D-ACDD-C9F1C2AC1673}"/>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24</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E144AEA-3204-48D2-8171-89F977572D84}"/>
              </a:ext>
            </a:extLst>
          </p:cNvPr>
          <p:cNvSpPr txBox="1"/>
          <p:nvPr/>
        </p:nvSpPr>
        <p:spPr>
          <a:xfrm>
            <a:off x="631952" y="5521269"/>
            <a:ext cx="10984979" cy="830997"/>
          </a:xfrm>
          <a:prstGeom prst="rect">
            <a:avLst/>
          </a:prstGeom>
          <a:noFill/>
        </p:spPr>
        <p:txBody>
          <a:bodyPr wrap="square">
            <a:spAutoFit/>
          </a:bodyPr>
          <a:lstStyle/>
          <a:p>
            <a:pPr algn="just"/>
            <a:r>
              <a:rPr lang="en-US" sz="1600" noProof="1">
                <a:latin typeface="Avenir Next LT Pro" panose="020B0504020202020204" pitchFamily="34" charset="0"/>
                <a:ea typeface="Avenir Next Medium" charset="0"/>
                <a:cs typeface="Avenir Next Medium" charset="0"/>
              </a:rPr>
              <a:t>Moderasi Beragama adalah modal sosial bangsa Indonesia agar mendapatkan manfaat lebih besar dari iklim usaha yang sehat dan ramah investasi. Moderasi Beragama juga menjamin terpenuhinya hak umat beragama untuk menginternalisasikan nilai-nilai ajaran agama dalam praktik ekonomi dan perilaku bisnis di Indonesia.</a:t>
            </a:r>
          </a:p>
        </p:txBody>
      </p:sp>
      <p:pic>
        <p:nvPicPr>
          <p:cNvPr id="4" name="Picture 3"/>
          <p:cNvPicPr>
            <a:picLocks noChangeAspect="1"/>
          </p:cNvPicPr>
          <p:nvPr/>
        </p:nvPicPr>
        <p:blipFill rotWithShape="1">
          <a:blip r:embed="rId6"/>
          <a:srcRect l="36768" t="24069" r="34852" b="20020"/>
          <a:stretch/>
        </p:blipFill>
        <p:spPr>
          <a:xfrm>
            <a:off x="3889443" y="2405382"/>
            <a:ext cx="554190" cy="522316"/>
          </a:xfrm>
          <a:prstGeom prst="rect">
            <a:avLst/>
          </a:prstGeom>
        </p:spPr>
      </p:pic>
      <p:sp>
        <p:nvSpPr>
          <p:cNvPr id="34" name="Arrow: Pentagon 33">
            <a:extLst>
              <a:ext uri="{FF2B5EF4-FFF2-40B4-BE49-F238E27FC236}">
                <a16:creationId xmlns:a16="http://schemas.microsoft.com/office/drawing/2014/main" id="{77ECE43C-976C-47E6-9F9A-BE70F0F74A82}"/>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35" name="TextBox 34">
            <a:extLst>
              <a:ext uri="{FF2B5EF4-FFF2-40B4-BE49-F238E27FC236}">
                <a16:creationId xmlns:a16="http://schemas.microsoft.com/office/drawing/2014/main" id="{1F374E06-3B9D-49F3-A1CD-4706F5D570D9}"/>
              </a:ext>
            </a:extLst>
          </p:cNvPr>
          <p:cNvSpPr txBox="1"/>
          <p:nvPr/>
        </p:nvSpPr>
        <p:spPr>
          <a:xfrm>
            <a:off x="936297" y="250163"/>
            <a:ext cx="2420148" cy="757130"/>
          </a:xfrm>
          <a:prstGeom prst="rect">
            <a:avLst/>
          </a:prstGeom>
          <a:noFill/>
        </p:spPr>
        <p:txBody>
          <a:bodyPr wrap="square">
            <a:spAutoFit/>
          </a:bodyPr>
          <a:lstStyle/>
          <a:p>
            <a:pPr lvl="0" defTabSz="533400">
              <a:lnSpc>
                <a:spcPct val="90000"/>
              </a:lnSpc>
              <a:spcBef>
                <a:spcPct val="0"/>
              </a:spcBef>
              <a:spcAft>
                <a:spcPct val="35000"/>
              </a:spcAft>
            </a:pPr>
            <a:r>
              <a:rPr lang="id-ID" altLang="ko-KR" sz="1600" b="0" kern="1200" noProof="1">
                <a:solidFill>
                  <a:schemeClr val="bg1"/>
                </a:solidFill>
                <a:latin typeface="Avenir Next LT Pro" panose="020B0504020202020204" pitchFamily="34" charset="0"/>
                <a:cs typeface="Arial" panose="020B0604020202020204" pitchFamily="34" charset="0"/>
              </a:rPr>
              <a:t>Pengembangan e</a:t>
            </a:r>
            <a:r>
              <a:rPr lang="en-US" altLang="ko-KR" sz="1600" b="0" kern="1200" noProof="1">
                <a:solidFill>
                  <a:schemeClr val="bg1"/>
                </a:solidFill>
                <a:latin typeface="Avenir Next LT Pro" panose="020B0504020202020204" pitchFamily="34" charset="0"/>
                <a:cs typeface="Arial" panose="020B0604020202020204" pitchFamily="34" charset="0"/>
              </a:rPr>
              <a:t>konomi </a:t>
            </a:r>
            <a:r>
              <a:rPr lang="id-ID" altLang="ko-KR" sz="1600" b="0" kern="1200" noProof="1">
                <a:solidFill>
                  <a:schemeClr val="bg1"/>
                </a:solidFill>
                <a:latin typeface="Avenir Next LT Pro" panose="020B0504020202020204" pitchFamily="34" charset="0"/>
                <a:cs typeface="Arial" panose="020B0604020202020204" pitchFamily="34" charset="0"/>
              </a:rPr>
              <a:t>dan sumber daya keagamaan</a:t>
            </a:r>
            <a:endParaRPr lang="id-ID" sz="1600" b="0" kern="1200" noProof="1">
              <a:solidFill>
                <a:schemeClr val="bg1"/>
              </a:solidFill>
              <a:latin typeface="Avenir Next LT Pro" panose="020B0504020202020204" pitchFamily="34" charset="0"/>
            </a:endParaRPr>
          </a:p>
        </p:txBody>
      </p:sp>
      <p:sp>
        <p:nvSpPr>
          <p:cNvPr id="37" name="Oval 36">
            <a:extLst>
              <a:ext uri="{FF2B5EF4-FFF2-40B4-BE49-F238E27FC236}">
                <a16:creationId xmlns:a16="http://schemas.microsoft.com/office/drawing/2014/main" id="{0AB4FD1F-18A8-463E-90E6-CD0DA38C7820}"/>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5</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275590008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BF58-442B-4F98-8AA2-0411DB82E18B}"/>
              </a:ext>
            </a:extLst>
          </p:cNvPr>
          <p:cNvSpPr>
            <a:spLocks noGrp="1"/>
          </p:cNvSpPr>
          <p:nvPr>
            <p:ph type="ctrTitle"/>
          </p:nvPr>
        </p:nvSpPr>
        <p:spPr>
          <a:xfrm>
            <a:off x="1523999" y="1122363"/>
            <a:ext cx="9573087" cy="821847"/>
          </a:xfrm>
        </p:spPr>
        <p:txBody>
          <a:bodyPr>
            <a:normAutofit fontScale="90000"/>
          </a:bodyPr>
          <a:lstStyle/>
          <a:p>
            <a:r>
              <a:rPr lang="id-ID" b="1" dirty="0">
                <a:solidFill>
                  <a:prstClr val="black"/>
                </a:solidFill>
                <a:latin typeface="Calibri"/>
              </a:rPr>
              <a:t>TREN PENDUDUK MASA DEPAN</a:t>
            </a:r>
            <a:endParaRPr lang="id-ID" dirty="0"/>
          </a:p>
        </p:txBody>
      </p:sp>
      <p:sp>
        <p:nvSpPr>
          <p:cNvPr id="3" name="Subtitle 2">
            <a:extLst>
              <a:ext uri="{FF2B5EF4-FFF2-40B4-BE49-F238E27FC236}">
                <a16:creationId xmlns:a16="http://schemas.microsoft.com/office/drawing/2014/main" id="{E17AC61D-EB84-4E46-8B33-C32C5CC5F899}"/>
              </a:ext>
            </a:extLst>
          </p:cNvPr>
          <p:cNvSpPr>
            <a:spLocks noGrp="1"/>
          </p:cNvSpPr>
          <p:nvPr>
            <p:ph type="subTitle" idx="1"/>
          </p:nvPr>
        </p:nvSpPr>
        <p:spPr>
          <a:xfrm>
            <a:off x="1738542" y="2350286"/>
            <a:ext cx="9144000" cy="3793061"/>
          </a:xfrm>
        </p:spPr>
        <p:txBody>
          <a:bodyPr>
            <a:normAutofit lnSpcReduction="10000"/>
          </a:bodyPr>
          <a:lstStyle/>
          <a:p>
            <a:pPr algn="l"/>
            <a:r>
              <a:rPr lang="en-US" sz="4000" dirty="0" err="1">
                <a:solidFill>
                  <a:prstClr val="black"/>
                </a:solidFill>
                <a:latin typeface="Times New Roman" panose="02020603050405020304" pitchFamily="18" charset="0"/>
                <a:cs typeface="Times New Roman" panose="02020603050405020304" pitchFamily="18" charset="0"/>
              </a:rPr>
              <a:t>Struktur</a:t>
            </a:r>
            <a:r>
              <a:rPr lang="en-US" sz="4000" dirty="0">
                <a:solidFill>
                  <a:prstClr val="black"/>
                </a:solidFill>
                <a:latin typeface="Times New Roman" panose="02020603050405020304" pitchFamily="18" charset="0"/>
                <a:cs typeface="Times New Roman" panose="02020603050405020304" pitchFamily="18" charset="0"/>
              </a:rPr>
              <a:t> </a:t>
            </a:r>
            <a:r>
              <a:rPr lang="en-US" sz="4000" dirty="0" err="1">
                <a:solidFill>
                  <a:prstClr val="black"/>
                </a:solidFill>
                <a:latin typeface="Times New Roman" panose="02020603050405020304" pitchFamily="18" charset="0"/>
                <a:cs typeface="Times New Roman" panose="02020603050405020304" pitchFamily="18" charset="0"/>
              </a:rPr>
              <a:t>Demografi</a:t>
            </a:r>
            <a:r>
              <a:rPr lang="en-US" sz="4000" dirty="0">
                <a:solidFill>
                  <a:prstClr val="black"/>
                </a:solidFill>
                <a:latin typeface="Times New Roman" panose="02020603050405020304" pitchFamily="18" charset="0"/>
                <a:cs typeface="Times New Roman" panose="02020603050405020304" pitchFamily="18" charset="0"/>
              </a:rPr>
              <a:t> Indonesia </a:t>
            </a:r>
            <a:r>
              <a:rPr lang="id-ID" sz="4000" dirty="0">
                <a:solidFill>
                  <a:prstClr val="black"/>
                </a:solidFill>
                <a:latin typeface="Times New Roman" panose="02020603050405020304" pitchFamily="18" charset="0"/>
                <a:cs typeface="Times New Roman" panose="02020603050405020304" pitchFamily="18" charset="0"/>
              </a:rPr>
              <a:t>masa depan akan</a:t>
            </a:r>
            <a:r>
              <a:rPr lang="en-US" sz="4000" dirty="0">
                <a:solidFill>
                  <a:prstClr val="black"/>
                </a:solidFill>
                <a:latin typeface="Times New Roman" panose="02020603050405020304" pitchFamily="18" charset="0"/>
                <a:cs typeface="Times New Roman" panose="02020603050405020304" pitchFamily="18" charset="0"/>
              </a:rPr>
              <a:t> </a:t>
            </a:r>
            <a:r>
              <a:rPr lang="en-US" sz="4000" dirty="0" err="1">
                <a:solidFill>
                  <a:prstClr val="black"/>
                </a:solidFill>
                <a:latin typeface="Times New Roman" panose="02020603050405020304" pitchFamily="18" charset="0"/>
                <a:cs typeface="Times New Roman" panose="02020603050405020304" pitchFamily="18" charset="0"/>
              </a:rPr>
              <a:t>Berubah</a:t>
            </a:r>
            <a:r>
              <a:rPr lang="id-ID" sz="4000" dirty="0">
                <a:solidFill>
                  <a:prstClr val="black"/>
                </a:solidFill>
                <a:latin typeface="Times New Roman" panose="02020603050405020304" pitchFamily="18" charset="0"/>
                <a:cs typeface="Times New Roman" panose="02020603050405020304" pitchFamily="18" charset="0"/>
              </a:rPr>
              <a:t>, </a:t>
            </a:r>
            <a:r>
              <a:rPr lang="en-US" sz="4000" dirty="0" err="1">
                <a:solidFill>
                  <a:prstClr val="black"/>
                </a:solidFill>
                <a:latin typeface="Times New Roman" panose="02020603050405020304" pitchFamily="18" charset="0"/>
                <a:cs typeface="Times New Roman" panose="02020603050405020304" pitchFamily="18" charset="0"/>
              </a:rPr>
              <a:t>akan</a:t>
            </a:r>
            <a:r>
              <a:rPr lang="en-US" sz="4000" dirty="0">
                <a:solidFill>
                  <a:prstClr val="black"/>
                </a:solidFill>
                <a:latin typeface="Times New Roman" panose="02020603050405020304" pitchFamily="18" charset="0"/>
                <a:cs typeface="Times New Roman" panose="02020603050405020304" pitchFamily="18" charset="0"/>
              </a:rPr>
              <a:t> </a:t>
            </a:r>
            <a:r>
              <a:rPr lang="en-US" sz="4000" dirty="0" err="1">
                <a:solidFill>
                  <a:prstClr val="black"/>
                </a:solidFill>
                <a:latin typeface="Times New Roman" panose="02020603050405020304" pitchFamily="18" charset="0"/>
                <a:cs typeface="Times New Roman" panose="02020603050405020304" pitchFamily="18" charset="0"/>
              </a:rPr>
              <a:t>didominasi</a:t>
            </a:r>
            <a:r>
              <a:rPr lang="en-US" sz="4000" dirty="0">
                <a:solidFill>
                  <a:prstClr val="black"/>
                </a:solidFill>
                <a:latin typeface="Times New Roman" panose="02020603050405020304" pitchFamily="18" charset="0"/>
                <a:cs typeface="Times New Roman" panose="02020603050405020304" pitchFamily="18" charset="0"/>
              </a:rPr>
              <a:t> oleh </a:t>
            </a:r>
            <a:r>
              <a:rPr lang="en-US" sz="4000" dirty="0" err="1">
                <a:solidFill>
                  <a:prstClr val="black"/>
                </a:solidFill>
                <a:latin typeface="Times New Roman" panose="02020603050405020304" pitchFamily="18" charset="0"/>
                <a:cs typeface="Times New Roman" panose="02020603050405020304" pitchFamily="18" charset="0"/>
              </a:rPr>
              <a:t>tiga</a:t>
            </a:r>
            <a:r>
              <a:rPr lang="en-US" sz="4000" dirty="0">
                <a:solidFill>
                  <a:prstClr val="black"/>
                </a:solidFill>
                <a:latin typeface="Times New Roman" panose="02020603050405020304" pitchFamily="18" charset="0"/>
                <a:cs typeface="Times New Roman" panose="02020603050405020304" pitchFamily="18" charset="0"/>
              </a:rPr>
              <a:t> </a:t>
            </a:r>
            <a:r>
              <a:rPr lang="en-US" sz="4000" dirty="0" err="1">
                <a:solidFill>
                  <a:prstClr val="black"/>
                </a:solidFill>
                <a:latin typeface="Times New Roman" panose="02020603050405020304" pitchFamily="18" charset="0"/>
                <a:cs typeface="Times New Roman" panose="02020603050405020304" pitchFamily="18" charset="0"/>
              </a:rPr>
              <a:t>entitas</a:t>
            </a:r>
            <a:r>
              <a:rPr lang="id-ID" sz="4000" dirty="0">
                <a:solidFill>
                  <a:prstClr val="black"/>
                </a:solidFill>
                <a:latin typeface="Times New Roman" panose="02020603050405020304" pitchFamily="18" charset="0"/>
                <a:cs typeface="Times New Roman" panose="02020603050405020304" pitchFamily="18" charset="0"/>
              </a:rPr>
              <a:t> ;</a:t>
            </a:r>
            <a:r>
              <a:rPr lang="en-US" sz="4000" dirty="0">
                <a:solidFill>
                  <a:prstClr val="black"/>
                </a:solidFill>
                <a:latin typeface="Times New Roman" panose="02020603050405020304" pitchFamily="18" charset="0"/>
                <a:cs typeface="Times New Roman" panose="02020603050405020304" pitchFamily="18" charset="0"/>
              </a:rPr>
              <a:t> </a:t>
            </a:r>
            <a:endParaRPr lang="id-ID" sz="4000" dirty="0">
              <a:solidFill>
                <a:prstClr val="black"/>
              </a:solidFill>
              <a:latin typeface="Times New Roman" panose="02020603050405020304" pitchFamily="18" charset="0"/>
              <a:cs typeface="Times New Roman" panose="02020603050405020304" pitchFamily="18" charset="0"/>
            </a:endParaRPr>
          </a:p>
          <a:p>
            <a:pPr marL="742950" indent="-742950" algn="l">
              <a:buFont typeface="+mj-lt"/>
              <a:buAutoNum type="arabicPeriod"/>
            </a:pPr>
            <a:r>
              <a:rPr lang="en-US" sz="4000" dirty="0" err="1">
                <a:solidFill>
                  <a:prstClr val="black"/>
                </a:solidFill>
                <a:latin typeface="Times New Roman" panose="02020603050405020304" pitchFamily="18" charset="0"/>
                <a:cs typeface="Times New Roman" panose="02020603050405020304" pitchFamily="18" charset="0"/>
              </a:rPr>
              <a:t>masyarakat</a:t>
            </a:r>
            <a:r>
              <a:rPr lang="en-US" sz="4000" dirty="0">
                <a:solidFill>
                  <a:prstClr val="black"/>
                </a:solidFill>
                <a:latin typeface="Times New Roman" panose="02020603050405020304" pitchFamily="18" charset="0"/>
                <a:cs typeface="Times New Roman" panose="02020603050405020304" pitchFamily="18" charset="0"/>
              </a:rPr>
              <a:t> urban, </a:t>
            </a:r>
            <a:endParaRPr lang="id-ID" sz="4000" dirty="0">
              <a:solidFill>
                <a:prstClr val="black"/>
              </a:solidFill>
              <a:latin typeface="Times New Roman" panose="02020603050405020304" pitchFamily="18" charset="0"/>
              <a:cs typeface="Times New Roman" panose="02020603050405020304" pitchFamily="18" charset="0"/>
            </a:endParaRPr>
          </a:p>
          <a:p>
            <a:pPr marL="742950" indent="-742950" algn="l">
              <a:buFont typeface="+mj-lt"/>
              <a:buAutoNum type="arabicPeriod"/>
            </a:pPr>
            <a:r>
              <a:rPr lang="en-US" sz="4000" dirty="0" err="1">
                <a:solidFill>
                  <a:prstClr val="black"/>
                </a:solidFill>
                <a:latin typeface="Times New Roman" panose="02020603050405020304" pitchFamily="18" charset="0"/>
                <a:cs typeface="Times New Roman" panose="02020603050405020304" pitchFamily="18" charset="0"/>
              </a:rPr>
              <a:t>kelas</a:t>
            </a:r>
            <a:r>
              <a:rPr lang="en-US" sz="4000" dirty="0">
                <a:solidFill>
                  <a:prstClr val="black"/>
                </a:solidFill>
                <a:latin typeface="Times New Roman" panose="02020603050405020304" pitchFamily="18" charset="0"/>
                <a:cs typeface="Times New Roman" panose="02020603050405020304" pitchFamily="18" charset="0"/>
              </a:rPr>
              <a:t> </a:t>
            </a:r>
            <a:r>
              <a:rPr lang="en-US" sz="4000" dirty="0" err="1">
                <a:solidFill>
                  <a:prstClr val="black"/>
                </a:solidFill>
                <a:latin typeface="Times New Roman" panose="02020603050405020304" pitchFamily="18" charset="0"/>
                <a:cs typeface="Times New Roman" panose="02020603050405020304" pitchFamily="18" charset="0"/>
              </a:rPr>
              <a:t>menengah</a:t>
            </a:r>
            <a:r>
              <a:rPr lang="en-US" sz="4000" dirty="0">
                <a:solidFill>
                  <a:prstClr val="black"/>
                </a:solidFill>
                <a:latin typeface="Times New Roman" panose="02020603050405020304" pitchFamily="18" charset="0"/>
                <a:cs typeface="Times New Roman" panose="02020603050405020304" pitchFamily="18" charset="0"/>
              </a:rPr>
              <a:t>, dan </a:t>
            </a:r>
            <a:endParaRPr lang="id-ID" sz="4000" dirty="0">
              <a:solidFill>
                <a:prstClr val="black"/>
              </a:solidFill>
              <a:latin typeface="Times New Roman" panose="02020603050405020304" pitchFamily="18" charset="0"/>
              <a:cs typeface="Times New Roman" panose="02020603050405020304" pitchFamily="18" charset="0"/>
            </a:endParaRPr>
          </a:p>
          <a:p>
            <a:pPr marL="742950" indent="-742950" algn="l">
              <a:buFont typeface="+mj-lt"/>
              <a:buAutoNum type="arabicPeriod"/>
            </a:pPr>
            <a:r>
              <a:rPr lang="en-US" sz="4000" dirty="0" err="1">
                <a:solidFill>
                  <a:prstClr val="black"/>
                </a:solidFill>
                <a:latin typeface="Times New Roman" panose="02020603050405020304" pitchFamily="18" charset="0"/>
                <a:cs typeface="Times New Roman" panose="02020603050405020304" pitchFamily="18" charset="0"/>
              </a:rPr>
              <a:t>milenia</a:t>
            </a:r>
            <a:br>
              <a:rPr lang="id-ID" dirty="0">
                <a:solidFill>
                  <a:prstClr val="black"/>
                </a:solidFill>
                <a:latin typeface="Times New Roman" panose="02020603050405020304" pitchFamily="18" charset="0"/>
                <a:cs typeface="Times New Roman" panose="02020603050405020304" pitchFamily="18" charset="0"/>
              </a:rPr>
            </a:br>
            <a:endParaRPr lang="id-ID"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702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901130-4B8F-4643-9C3B-4B3D2BCE9F90}"/>
              </a:ext>
            </a:extLst>
          </p:cNvPr>
          <p:cNvPicPr>
            <a:picLocks noGrp="1" noChangeAspect="1"/>
          </p:cNvPicPr>
          <p:nvPr>
            <p:ph idx="1"/>
          </p:nvPr>
        </p:nvPicPr>
        <p:blipFill>
          <a:blip r:embed="rId2"/>
          <a:stretch>
            <a:fillRect/>
          </a:stretch>
        </p:blipFill>
        <p:spPr>
          <a:xfrm>
            <a:off x="115410" y="0"/>
            <a:ext cx="12076589" cy="6857999"/>
          </a:xfrm>
        </p:spPr>
      </p:pic>
    </p:spTree>
    <p:extLst>
      <p:ext uri="{BB962C8B-B14F-4D97-AF65-F5344CB8AC3E}">
        <p14:creationId xmlns:p14="http://schemas.microsoft.com/office/powerpoint/2010/main" val="895593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725" y="1910980"/>
            <a:ext cx="7953375" cy="4737470"/>
          </a:xfrm>
        </p:spPr>
        <p:txBody>
          <a:bodyPr>
            <a:noAutofit/>
          </a:bodyPr>
          <a:lstStyle/>
          <a:p>
            <a:pPr marL="457200" indent="-457200">
              <a:lnSpc>
                <a:spcPct val="100000"/>
              </a:lnSpc>
              <a:spcBef>
                <a:spcPts val="0"/>
              </a:spcBef>
              <a:buFont typeface="+mj-lt"/>
              <a:buAutoNum type="arabicPeriod"/>
            </a:pPr>
            <a:r>
              <a:rPr lang="id-ID" sz="3200" dirty="0">
                <a:latin typeface="Californian FB" panose="0207040306080B030204" pitchFamily="18" charset="0"/>
              </a:rPr>
              <a:t>Kemanusiaan</a:t>
            </a:r>
          </a:p>
          <a:p>
            <a:pPr marL="457200" indent="-457200">
              <a:lnSpc>
                <a:spcPct val="100000"/>
              </a:lnSpc>
              <a:spcBef>
                <a:spcPts val="0"/>
              </a:spcBef>
              <a:buFont typeface="+mj-lt"/>
              <a:buAutoNum type="arabicPeriod"/>
            </a:pPr>
            <a:r>
              <a:rPr lang="id-ID" sz="3200" dirty="0">
                <a:latin typeface="Californian FB" panose="0207040306080B030204" pitchFamily="18" charset="0"/>
              </a:rPr>
              <a:t>Kemaslahatan Umum</a:t>
            </a:r>
          </a:p>
          <a:p>
            <a:pPr marL="457200" indent="-457200">
              <a:lnSpc>
                <a:spcPct val="100000"/>
              </a:lnSpc>
              <a:spcBef>
                <a:spcPts val="0"/>
              </a:spcBef>
              <a:buFont typeface="+mj-lt"/>
              <a:buAutoNum type="arabicPeriod"/>
            </a:pPr>
            <a:r>
              <a:rPr lang="id-ID" sz="3200" dirty="0">
                <a:latin typeface="Californian FB" panose="0207040306080B030204" pitchFamily="18" charset="0"/>
              </a:rPr>
              <a:t>Adil</a:t>
            </a:r>
          </a:p>
          <a:p>
            <a:pPr marL="457200" indent="-457200">
              <a:lnSpc>
                <a:spcPct val="100000"/>
              </a:lnSpc>
              <a:spcBef>
                <a:spcPts val="0"/>
              </a:spcBef>
              <a:buFont typeface="+mj-lt"/>
              <a:buAutoNum type="arabicPeriod"/>
            </a:pPr>
            <a:r>
              <a:rPr lang="id-ID" sz="3200" dirty="0">
                <a:latin typeface="Californian FB" panose="0207040306080B030204" pitchFamily="18" charset="0"/>
              </a:rPr>
              <a:t>Berimbang</a:t>
            </a:r>
          </a:p>
          <a:p>
            <a:pPr marL="457200" indent="-457200">
              <a:lnSpc>
                <a:spcPct val="100000"/>
              </a:lnSpc>
              <a:spcBef>
                <a:spcPts val="0"/>
              </a:spcBef>
              <a:buFont typeface="+mj-lt"/>
              <a:buAutoNum type="arabicPeriod"/>
            </a:pPr>
            <a:r>
              <a:rPr lang="id-ID" sz="3200" dirty="0">
                <a:latin typeface="Californian FB" panose="0207040306080B030204" pitchFamily="18" charset="0"/>
              </a:rPr>
              <a:t>Taat Konstitusi</a:t>
            </a:r>
          </a:p>
          <a:p>
            <a:pPr marL="457200" indent="-457200">
              <a:lnSpc>
                <a:spcPct val="100000"/>
              </a:lnSpc>
              <a:spcBef>
                <a:spcPts val="0"/>
              </a:spcBef>
              <a:buFont typeface="+mj-lt"/>
              <a:buAutoNum type="arabicPeriod"/>
            </a:pPr>
            <a:r>
              <a:rPr lang="id-ID" sz="3200" dirty="0">
                <a:latin typeface="Californian FB" panose="0207040306080B030204" pitchFamily="18" charset="0"/>
              </a:rPr>
              <a:t>Komitmen Kebangsaan</a:t>
            </a:r>
          </a:p>
          <a:p>
            <a:pPr marL="457200" indent="-457200">
              <a:lnSpc>
                <a:spcPct val="100000"/>
              </a:lnSpc>
              <a:spcBef>
                <a:spcPts val="0"/>
              </a:spcBef>
              <a:buFont typeface="+mj-lt"/>
              <a:buAutoNum type="arabicPeriod"/>
            </a:pPr>
            <a:r>
              <a:rPr lang="id-ID" sz="3200" dirty="0">
                <a:latin typeface="Californian FB" panose="0207040306080B030204" pitchFamily="18" charset="0"/>
              </a:rPr>
              <a:t>Toleransi</a:t>
            </a:r>
          </a:p>
          <a:p>
            <a:pPr marL="457200" indent="-457200">
              <a:lnSpc>
                <a:spcPct val="100000"/>
              </a:lnSpc>
              <a:spcBef>
                <a:spcPts val="0"/>
              </a:spcBef>
              <a:buFont typeface="+mj-lt"/>
              <a:buAutoNum type="arabicPeriod"/>
            </a:pPr>
            <a:r>
              <a:rPr lang="id-ID" sz="3200" dirty="0">
                <a:latin typeface="Californian FB" panose="0207040306080B030204" pitchFamily="18" charset="0"/>
              </a:rPr>
              <a:t>Anti Kekerasan</a:t>
            </a:r>
          </a:p>
          <a:p>
            <a:pPr marL="457200" indent="-457200">
              <a:lnSpc>
                <a:spcPct val="100000"/>
              </a:lnSpc>
              <a:spcBef>
                <a:spcPts val="0"/>
              </a:spcBef>
              <a:buFont typeface="+mj-lt"/>
              <a:buAutoNum type="arabicPeriod"/>
            </a:pPr>
            <a:r>
              <a:rPr lang="id-ID" sz="3200" dirty="0">
                <a:latin typeface="Californian FB" panose="0207040306080B030204" pitchFamily="18" charset="0"/>
              </a:rPr>
              <a:t>Penghormatan kepada Tradisi</a:t>
            </a:r>
            <a:endParaRPr lang="ar-EG" sz="3200" dirty="0">
              <a:latin typeface="Californian FB" panose="0207040306080B030204" pitchFamily="18" charset="0"/>
            </a:endParaRPr>
          </a:p>
        </p:txBody>
      </p:sp>
      <p:sp>
        <p:nvSpPr>
          <p:cNvPr id="7" name="Rectangle 6"/>
          <p:cNvSpPr/>
          <p:nvPr/>
        </p:nvSpPr>
        <p:spPr>
          <a:xfrm>
            <a:off x="1880782" y="209550"/>
            <a:ext cx="6703557" cy="1323439"/>
          </a:xfrm>
          <a:prstGeom prst="rect">
            <a:avLst/>
          </a:prstGeom>
        </p:spPr>
        <p:txBody>
          <a:bodyPr wrap="square">
            <a:spAutoFit/>
          </a:bodyPr>
          <a:lstStyle/>
          <a:p>
            <a:pPr>
              <a:lnSpc>
                <a:spcPct val="100000"/>
              </a:lnSpc>
              <a:spcBef>
                <a:spcPts val="0"/>
              </a:spcBef>
            </a:pPr>
            <a:r>
              <a:rPr lang="id-ID" sz="4000" dirty="0">
                <a:latin typeface="Libre Franklin Black" pitchFamily="2" charset="0"/>
              </a:rPr>
              <a:t>SEMBILAN KATA KUNCI MODERASI BERAGAMA</a:t>
            </a:r>
          </a:p>
        </p:txBody>
      </p:sp>
    </p:spTree>
    <p:extLst>
      <p:ext uri="{BB962C8B-B14F-4D97-AF65-F5344CB8AC3E}">
        <p14:creationId xmlns:p14="http://schemas.microsoft.com/office/powerpoint/2010/main" val="3709962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725" y="1910980"/>
            <a:ext cx="7953375" cy="4737470"/>
          </a:xfrm>
        </p:spPr>
        <p:txBody>
          <a:bodyPr>
            <a:noAutofit/>
          </a:bodyPr>
          <a:lstStyle/>
          <a:p>
            <a:pPr marL="457200" indent="-457200">
              <a:lnSpc>
                <a:spcPct val="100000"/>
              </a:lnSpc>
              <a:spcBef>
                <a:spcPts val="0"/>
              </a:spcBef>
              <a:buFont typeface="+mj-lt"/>
              <a:buAutoNum type="arabicPeriod"/>
            </a:pPr>
            <a:r>
              <a:rPr lang="id-ID" sz="3200" dirty="0">
                <a:latin typeface="Californian FB" panose="0207040306080B030204" pitchFamily="18" charset="0"/>
              </a:rPr>
              <a:t>Kemanusiaan</a:t>
            </a:r>
          </a:p>
          <a:p>
            <a:pPr marL="457200" indent="-457200">
              <a:lnSpc>
                <a:spcPct val="100000"/>
              </a:lnSpc>
              <a:spcBef>
                <a:spcPts val="0"/>
              </a:spcBef>
              <a:buFont typeface="+mj-lt"/>
              <a:buAutoNum type="arabicPeriod"/>
            </a:pPr>
            <a:r>
              <a:rPr lang="id-ID" sz="3200" dirty="0">
                <a:latin typeface="Californian FB" panose="0207040306080B030204" pitchFamily="18" charset="0"/>
              </a:rPr>
              <a:t>Kemaslahatan Umum</a:t>
            </a:r>
          </a:p>
          <a:p>
            <a:pPr marL="457200" indent="-457200">
              <a:lnSpc>
                <a:spcPct val="100000"/>
              </a:lnSpc>
              <a:spcBef>
                <a:spcPts val="0"/>
              </a:spcBef>
              <a:buFont typeface="+mj-lt"/>
              <a:buAutoNum type="arabicPeriod"/>
            </a:pPr>
            <a:r>
              <a:rPr lang="id-ID" sz="3200" dirty="0">
                <a:latin typeface="Californian FB" panose="0207040306080B030204" pitchFamily="18" charset="0"/>
              </a:rPr>
              <a:t>Adil</a:t>
            </a:r>
          </a:p>
          <a:p>
            <a:pPr marL="457200" indent="-457200">
              <a:lnSpc>
                <a:spcPct val="100000"/>
              </a:lnSpc>
              <a:spcBef>
                <a:spcPts val="0"/>
              </a:spcBef>
              <a:buFont typeface="+mj-lt"/>
              <a:buAutoNum type="arabicPeriod"/>
            </a:pPr>
            <a:r>
              <a:rPr lang="id-ID" sz="3200" dirty="0">
                <a:latin typeface="Californian FB" panose="0207040306080B030204" pitchFamily="18" charset="0"/>
              </a:rPr>
              <a:t>Berimbang</a:t>
            </a:r>
          </a:p>
          <a:p>
            <a:pPr marL="457200" indent="-457200">
              <a:lnSpc>
                <a:spcPct val="100000"/>
              </a:lnSpc>
              <a:spcBef>
                <a:spcPts val="0"/>
              </a:spcBef>
              <a:buFont typeface="+mj-lt"/>
              <a:buAutoNum type="arabicPeriod"/>
            </a:pPr>
            <a:r>
              <a:rPr lang="id-ID" sz="3200" dirty="0">
                <a:latin typeface="Californian FB" panose="0207040306080B030204" pitchFamily="18" charset="0"/>
              </a:rPr>
              <a:t>Taat Konstitusi</a:t>
            </a:r>
          </a:p>
          <a:p>
            <a:pPr marL="457200" indent="-457200">
              <a:lnSpc>
                <a:spcPct val="100000"/>
              </a:lnSpc>
              <a:spcBef>
                <a:spcPts val="0"/>
              </a:spcBef>
              <a:buFont typeface="+mj-lt"/>
              <a:buAutoNum type="arabicPeriod"/>
            </a:pPr>
            <a:r>
              <a:rPr lang="id-ID" sz="3200" dirty="0">
                <a:latin typeface="Californian FB" panose="0207040306080B030204" pitchFamily="18" charset="0"/>
              </a:rPr>
              <a:t>Komitmen Kebangsaan</a:t>
            </a:r>
          </a:p>
          <a:p>
            <a:pPr marL="457200" indent="-457200">
              <a:lnSpc>
                <a:spcPct val="100000"/>
              </a:lnSpc>
              <a:spcBef>
                <a:spcPts val="0"/>
              </a:spcBef>
              <a:buFont typeface="+mj-lt"/>
              <a:buAutoNum type="arabicPeriod"/>
            </a:pPr>
            <a:r>
              <a:rPr lang="id-ID" sz="3200" dirty="0">
                <a:latin typeface="Californian FB" panose="0207040306080B030204" pitchFamily="18" charset="0"/>
              </a:rPr>
              <a:t>Toleransi</a:t>
            </a:r>
          </a:p>
          <a:p>
            <a:pPr marL="457200" indent="-457200">
              <a:lnSpc>
                <a:spcPct val="100000"/>
              </a:lnSpc>
              <a:spcBef>
                <a:spcPts val="0"/>
              </a:spcBef>
              <a:buFont typeface="+mj-lt"/>
              <a:buAutoNum type="arabicPeriod"/>
            </a:pPr>
            <a:r>
              <a:rPr lang="id-ID" sz="3200" dirty="0">
                <a:latin typeface="Californian FB" panose="0207040306080B030204" pitchFamily="18" charset="0"/>
              </a:rPr>
              <a:t>Anti Kekerasan</a:t>
            </a:r>
          </a:p>
          <a:p>
            <a:pPr marL="457200" indent="-457200">
              <a:lnSpc>
                <a:spcPct val="100000"/>
              </a:lnSpc>
              <a:spcBef>
                <a:spcPts val="0"/>
              </a:spcBef>
              <a:buFont typeface="+mj-lt"/>
              <a:buAutoNum type="arabicPeriod"/>
            </a:pPr>
            <a:r>
              <a:rPr lang="id-ID" sz="3200" dirty="0">
                <a:latin typeface="Californian FB" panose="0207040306080B030204" pitchFamily="18" charset="0"/>
              </a:rPr>
              <a:t>Penghormatan kepada Tradisi</a:t>
            </a:r>
            <a:endParaRPr lang="ar-EG" sz="3200" dirty="0">
              <a:latin typeface="Californian FB" panose="0207040306080B030204" pitchFamily="18" charset="0"/>
            </a:endParaRPr>
          </a:p>
        </p:txBody>
      </p:sp>
      <p:sp>
        <p:nvSpPr>
          <p:cNvPr id="7" name="Rectangle 6"/>
          <p:cNvSpPr/>
          <p:nvPr/>
        </p:nvSpPr>
        <p:spPr>
          <a:xfrm>
            <a:off x="1880782" y="209550"/>
            <a:ext cx="6703557" cy="1323439"/>
          </a:xfrm>
          <a:prstGeom prst="rect">
            <a:avLst/>
          </a:prstGeom>
        </p:spPr>
        <p:txBody>
          <a:bodyPr wrap="square">
            <a:spAutoFit/>
          </a:bodyPr>
          <a:lstStyle/>
          <a:p>
            <a:pPr>
              <a:lnSpc>
                <a:spcPct val="100000"/>
              </a:lnSpc>
              <a:spcBef>
                <a:spcPts val="0"/>
              </a:spcBef>
            </a:pPr>
            <a:r>
              <a:rPr lang="id-ID" sz="4000" dirty="0">
                <a:latin typeface="Libre Franklin Black" pitchFamily="2" charset="0"/>
              </a:rPr>
              <a:t>SEMBILAN KATA KUNCI MODERASI BERAGAMA</a:t>
            </a:r>
          </a:p>
        </p:txBody>
      </p:sp>
      <p:pic>
        <p:nvPicPr>
          <p:cNvPr id="4" name="Content Placeholder 4">
            <a:extLst>
              <a:ext uri="{FF2B5EF4-FFF2-40B4-BE49-F238E27FC236}">
                <a16:creationId xmlns:a16="http://schemas.microsoft.com/office/drawing/2014/main" id="{1C12F0CA-ED81-4737-8DE7-EFB6F9449AF2}"/>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910496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1224496" y="4047526"/>
            <a:ext cx="7729182" cy="830997"/>
          </a:xfrm>
          <a:prstGeom prst="rect">
            <a:avLst/>
          </a:prstGeom>
          <a:noFill/>
        </p:spPr>
        <p:txBody>
          <a:bodyPr wrap="square" rtlCol="0" anchor="ctr">
            <a:spAutoFit/>
          </a:bodyPr>
          <a:lstStyle/>
          <a:p>
            <a:r>
              <a:rPr lang="en-US" altLang="ko-KR" sz="4800" dirty="0" err="1">
                <a:solidFill>
                  <a:schemeClr val="accent1"/>
                </a:solidFill>
                <a:latin typeface="Arial" panose="020B0604020202020204" pitchFamily="34" charset="0"/>
                <a:cs typeface="Arial" panose="020B0604020202020204" pitchFamily="34" charset="0"/>
              </a:rPr>
              <a:t>Terima</a:t>
            </a:r>
            <a:r>
              <a:rPr lang="en-US" altLang="ko-KR" sz="4800" dirty="0">
                <a:solidFill>
                  <a:schemeClr val="accent1"/>
                </a:solidFill>
                <a:latin typeface="Arial" panose="020B0604020202020204" pitchFamily="34" charset="0"/>
                <a:cs typeface="Arial" panose="020B0604020202020204" pitchFamily="34" charset="0"/>
              </a:rPr>
              <a:t> Kasih</a:t>
            </a:r>
            <a:endParaRPr lang="ko-KR" altLang="en-US" sz="4800" dirty="0">
              <a:solidFill>
                <a:schemeClr val="accent1"/>
              </a:solidFill>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F540098C-3E54-4706-BAEA-D6C79F58EC30}"/>
              </a:ext>
            </a:extLst>
          </p:cNvPr>
          <p:cNvGrpSpPr/>
          <p:nvPr/>
        </p:nvGrpSpPr>
        <p:grpSpPr>
          <a:xfrm>
            <a:off x="850170" y="4433551"/>
            <a:ext cx="10267188" cy="2109978"/>
            <a:chOff x="-491345" y="1077822"/>
            <a:chExt cx="10267188" cy="2109978"/>
          </a:xfrm>
        </p:grpSpPr>
        <p:pic>
          <p:nvPicPr>
            <p:cNvPr id="70" name="Picture 69">
              <a:extLst>
                <a:ext uri="{FF2B5EF4-FFF2-40B4-BE49-F238E27FC236}">
                  <a16:creationId xmlns:a16="http://schemas.microsoft.com/office/drawing/2014/main" id="{A5194D3B-D1CA-4428-87A5-66DDAD7613DA}"/>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71" name="Freeform: Shape 70">
              <a:extLst>
                <a:ext uri="{FF2B5EF4-FFF2-40B4-BE49-F238E27FC236}">
                  <a16:creationId xmlns:a16="http://schemas.microsoft.com/office/drawing/2014/main" id="{E66797F0-08A3-4DB8-9973-096BB6D7B6A4}"/>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72" name="Picture 71">
              <a:extLst>
                <a:ext uri="{FF2B5EF4-FFF2-40B4-BE49-F238E27FC236}">
                  <a16:creationId xmlns:a16="http://schemas.microsoft.com/office/drawing/2014/main" id="{D93DCA02-D73F-4295-87AD-39B76658E001}"/>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73" name="Freeform: Shape 72">
              <a:extLst>
                <a:ext uri="{FF2B5EF4-FFF2-40B4-BE49-F238E27FC236}">
                  <a16:creationId xmlns:a16="http://schemas.microsoft.com/office/drawing/2014/main" id="{196C36C3-3D15-4B71-92DF-1084BFC65207}"/>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74" name="Picture 73">
              <a:extLst>
                <a:ext uri="{FF2B5EF4-FFF2-40B4-BE49-F238E27FC236}">
                  <a16:creationId xmlns:a16="http://schemas.microsoft.com/office/drawing/2014/main" id="{CF21EB16-4619-425A-B4B6-BE50A16B0488}"/>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5" name="Freeform: Shape 74">
              <a:extLst>
                <a:ext uri="{FF2B5EF4-FFF2-40B4-BE49-F238E27FC236}">
                  <a16:creationId xmlns:a16="http://schemas.microsoft.com/office/drawing/2014/main" id="{F178C327-54F5-4758-AD02-8EDD29ED888A}"/>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6" name="Picture 75">
              <a:extLst>
                <a:ext uri="{FF2B5EF4-FFF2-40B4-BE49-F238E27FC236}">
                  <a16:creationId xmlns:a16="http://schemas.microsoft.com/office/drawing/2014/main" id="{B8EC31D9-2F80-4885-914C-473E2B3E6730}"/>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7" name="Freeform: Shape 76">
              <a:extLst>
                <a:ext uri="{FF2B5EF4-FFF2-40B4-BE49-F238E27FC236}">
                  <a16:creationId xmlns:a16="http://schemas.microsoft.com/office/drawing/2014/main" id="{80F6DF88-323D-40ED-AD21-82110FE69FD5}"/>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8" name="Picture 77">
              <a:extLst>
                <a:ext uri="{FF2B5EF4-FFF2-40B4-BE49-F238E27FC236}">
                  <a16:creationId xmlns:a16="http://schemas.microsoft.com/office/drawing/2014/main" id="{A6E31EBC-F938-4FEC-9C93-66887651B0DB}"/>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9" name="Freeform: Shape 78">
              <a:extLst>
                <a:ext uri="{FF2B5EF4-FFF2-40B4-BE49-F238E27FC236}">
                  <a16:creationId xmlns:a16="http://schemas.microsoft.com/office/drawing/2014/main" id="{A84F9EBE-BBC7-4010-A832-B1E242EC3DA5}"/>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0" name="Picture 79">
              <a:extLst>
                <a:ext uri="{FF2B5EF4-FFF2-40B4-BE49-F238E27FC236}">
                  <a16:creationId xmlns:a16="http://schemas.microsoft.com/office/drawing/2014/main" id="{AB261D36-E655-4DBD-ACAD-36EE75DB30FE}"/>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1" name="Freeform: Shape 80">
              <a:extLst>
                <a:ext uri="{FF2B5EF4-FFF2-40B4-BE49-F238E27FC236}">
                  <a16:creationId xmlns:a16="http://schemas.microsoft.com/office/drawing/2014/main" id="{9BD48543-840B-4560-B91E-55FA45DCFAA1}"/>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2" name="Picture 81">
              <a:extLst>
                <a:ext uri="{FF2B5EF4-FFF2-40B4-BE49-F238E27FC236}">
                  <a16:creationId xmlns:a16="http://schemas.microsoft.com/office/drawing/2014/main" id="{C239A03A-73A6-4EFC-BCC0-0E4D09E74592}"/>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3" name="Freeform: Shape 82">
              <a:extLst>
                <a:ext uri="{FF2B5EF4-FFF2-40B4-BE49-F238E27FC236}">
                  <a16:creationId xmlns:a16="http://schemas.microsoft.com/office/drawing/2014/main" id="{57EB1A3D-7B9C-411E-9E2D-95DEBD7FB529}"/>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4" name="Picture 83">
              <a:extLst>
                <a:ext uri="{FF2B5EF4-FFF2-40B4-BE49-F238E27FC236}">
                  <a16:creationId xmlns:a16="http://schemas.microsoft.com/office/drawing/2014/main" id="{BBA56A83-867B-43D6-8B5B-933AED08851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5" name="Freeform: Shape 84">
              <a:extLst>
                <a:ext uri="{FF2B5EF4-FFF2-40B4-BE49-F238E27FC236}">
                  <a16:creationId xmlns:a16="http://schemas.microsoft.com/office/drawing/2014/main" id="{01BB1052-89B9-42CD-B027-879A546A759F}"/>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6" name="Picture 85">
              <a:extLst>
                <a:ext uri="{FF2B5EF4-FFF2-40B4-BE49-F238E27FC236}">
                  <a16:creationId xmlns:a16="http://schemas.microsoft.com/office/drawing/2014/main" id="{3535E951-889B-4EEA-A59F-DED3DE414A8B}"/>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7" name="Freeform: Shape 86">
              <a:extLst>
                <a:ext uri="{FF2B5EF4-FFF2-40B4-BE49-F238E27FC236}">
                  <a16:creationId xmlns:a16="http://schemas.microsoft.com/office/drawing/2014/main" id="{5C2A548C-158E-41CE-9CF5-C9415ABAE173}"/>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8" name="Picture 87">
              <a:extLst>
                <a:ext uri="{FF2B5EF4-FFF2-40B4-BE49-F238E27FC236}">
                  <a16:creationId xmlns:a16="http://schemas.microsoft.com/office/drawing/2014/main" id="{450D6D27-8D48-4543-8938-D6FB8BE87B18}"/>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9" name="Freeform: Shape 88">
              <a:extLst>
                <a:ext uri="{FF2B5EF4-FFF2-40B4-BE49-F238E27FC236}">
                  <a16:creationId xmlns:a16="http://schemas.microsoft.com/office/drawing/2014/main" id="{366D1909-FD92-4B54-A11C-190FEA0B4DCC}"/>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90" name="Picture 89">
              <a:extLst>
                <a:ext uri="{FF2B5EF4-FFF2-40B4-BE49-F238E27FC236}">
                  <a16:creationId xmlns:a16="http://schemas.microsoft.com/office/drawing/2014/main" id="{1B15304F-05C5-43CD-9555-512E23D7A587}"/>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91" name="Freeform: Shape 90">
              <a:extLst>
                <a:ext uri="{FF2B5EF4-FFF2-40B4-BE49-F238E27FC236}">
                  <a16:creationId xmlns:a16="http://schemas.microsoft.com/office/drawing/2014/main" id="{21EDB4EE-C482-4B18-97F6-BA6AF17AD615}"/>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874B8A8-1303-4141-BD7F-7B488A3917EC}"/>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06E05BC-23E5-4AE9-A57D-F0A576F836B4}"/>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A7E0939-7CA5-4849-B4DB-2ACF38950096}"/>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7FE98F5-3A0D-4480-81C0-7F99108412C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937BEDE-3639-49E8-9DE0-126440820F38}"/>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AF239D8-3E8A-4FAC-B11A-5B39F3C4C6BA}"/>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97D9A15-0C9A-4BE1-BF76-FDAA810AC040}"/>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19994E2-4CBD-4391-9C17-BC1F3D4BF4C0}"/>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555EB5C-68F7-4A4E-9D17-DA23B8BAA343}"/>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360C959-0306-4564-9021-8AF1580FED2E}"/>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F422019-0BA4-4C80-84FD-2071A780A9D4}"/>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D38FA32-B6EB-4965-8811-3FE94C22D086}"/>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41AA834-87BC-4A69-BD6E-6DCA8472FDE4}"/>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0F7FDC4-F83D-47A4-A037-EA54BAAACA24}"/>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0165645-2909-40F8-8D6F-D0ABE52F9412}"/>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A876C30-FE7C-47E9-8AD0-754F4BF7A7B7}"/>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254BA12-4D90-464A-A097-D97F73FD9014}"/>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EA24356-D814-496C-BDE8-422CCD37A1A8}"/>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A85B956-EAE4-47BA-AB21-4F2863D7B77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7883F13-AF8E-4E55-9017-FB7EA82B424B}"/>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49A35FB-0187-45A6-8FFB-A18E41E2A50E}"/>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D8B7FC6-D782-4C26-84BF-2CDC76749FD2}"/>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D496E20-B51D-49F8-969A-20EB98DB7C0F}"/>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3005EF1-648B-4106-8E05-2A7A74664480}"/>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1410CA0-0A45-4292-B943-B248CFCA1D82}"/>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19417809-4EF8-4B78-B57C-585FAF5D3050}"/>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04E9B19-A1F4-4906-8305-6FAF96866610}"/>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90ACF1E-45A9-4303-AFE2-06F2977C2EC7}"/>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2016B6-4A3A-497F-8384-09A034B329FE}"/>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1" name="Heart 17">
            <a:extLst>
              <a:ext uri="{FF2B5EF4-FFF2-40B4-BE49-F238E27FC236}">
                <a16:creationId xmlns:a16="http://schemas.microsoft.com/office/drawing/2014/main" id="{04CEA551-EA48-4163-8326-0AF35A304AE0}"/>
              </a:ext>
            </a:extLst>
          </p:cNvPr>
          <p:cNvSpPr/>
          <p:nvPr/>
        </p:nvSpPr>
        <p:spPr>
          <a:xfrm>
            <a:off x="8382859" y="4975144"/>
            <a:ext cx="365760" cy="36576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2" name="Oval 25">
            <a:extLst>
              <a:ext uri="{FF2B5EF4-FFF2-40B4-BE49-F238E27FC236}">
                <a16:creationId xmlns:a16="http://schemas.microsoft.com/office/drawing/2014/main" id="{6087353D-AB83-4BF0-ACDF-C82862093042}"/>
              </a:ext>
            </a:extLst>
          </p:cNvPr>
          <p:cNvSpPr>
            <a:spLocks noChangeAspect="1"/>
          </p:cNvSpPr>
          <p:nvPr/>
        </p:nvSpPr>
        <p:spPr>
          <a:xfrm>
            <a:off x="8953678" y="5289685"/>
            <a:ext cx="365264" cy="365760"/>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3" name="Freeform 108">
            <a:extLst>
              <a:ext uri="{FF2B5EF4-FFF2-40B4-BE49-F238E27FC236}">
                <a16:creationId xmlns:a16="http://schemas.microsoft.com/office/drawing/2014/main" id="{0C7D1860-C352-4196-B5B8-0DD999B4DF0B}"/>
              </a:ext>
            </a:extLst>
          </p:cNvPr>
          <p:cNvSpPr>
            <a:spLocks noChangeAspect="1"/>
          </p:cNvSpPr>
          <p:nvPr/>
        </p:nvSpPr>
        <p:spPr>
          <a:xfrm>
            <a:off x="6675056" y="5295324"/>
            <a:ext cx="365760" cy="365760"/>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Parallelogram 15">
            <a:extLst>
              <a:ext uri="{FF2B5EF4-FFF2-40B4-BE49-F238E27FC236}">
                <a16:creationId xmlns:a16="http://schemas.microsoft.com/office/drawing/2014/main" id="{7F8B9B5C-0566-48A5-A828-8B250E3AE2E8}"/>
              </a:ext>
            </a:extLst>
          </p:cNvPr>
          <p:cNvSpPr>
            <a:spLocks noChangeAspect="1"/>
          </p:cNvSpPr>
          <p:nvPr/>
        </p:nvSpPr>
        <p:spPr>
          <a:xfrm rot="16200000">
            <a:off x="8373272" y="5600894"/>
            <a:ext cx="365760" cy="365760"/>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5" name="Rectangle 9">
            <a:extLst>
              <a:ext uri="{FF2B5EF4-FFF2-40B4-BE49-F238E27FC236}">
                <a16:creationId xmlns:a16="http://schemas.microsoft.com/office/drawing/2014/main" id="{3104EEEF-E912-412E-A448-F404752E11EB}"/>
              </a:ext>
            </a:extLst>
          </p:cNvPr>
          <p:cNvSpPr>
            <a:spLocks noChangeAspect="1"/>
          </p:cNvSpPr>
          <p:nvPr/>
        </p:nvSpPr>
        <p:spPr>
          <a:xfrm>
            <a:off x="7246684" y="4958615"/>
            <a:ext cx="365760" cy="36576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Rectangle 130">
            <a:extLst>
              <a:ext uri="{FF2B5EF4-FFF2-40B4-BE49-F238E27FC236}">
                <a16:creationId xmlns:a16="http://schemas.microsoft.com/office/drawing/2014/main" id="{9C4B102B-10BB-4D8E-946A-39ABE0BDCEC6}"/>
              </a:ext>
            </a:extLst>
          </p:cNvPr>
          <p:cNvSpPr>
            <a:spLocks noChangeAspect="1"/>
          </p:cNvSpPr>
          <p:nvPr/>
        </p:nvSpPr>
        <p:spPr>
          <a:xfrm>
            <a:off x="7820599" y="5952121"/>
            <a:ext cx="365760" cy="36576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27" name="Graphic 126" descr="Handshake">
            <a:extLst>
              <a:ext uri="{FF2B5EF4-FFF2-40B4-BE49-F238E27FC236}">
                <a16:creationId xmlns:a16="http://schemas.microsoft.com/office/drawing/2014/main" id="{CF9BF1D8-573A-4F51-8ED7-9ABC985AEAC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25988" y="4556891"/>
            <a:ext cx="548640" cy="548640"/>
          </a:xfrm>
          <a:prstGeom prst="rect">
            <a:avLst/>
          </a:prstGeom>
        </p:spPr>
      </p:pic>
      <p:pic>
        <p:nvPicPr>
          <p:cNvPr id="128" name="Graphic 127" descr="Target Audience">
            <a:extLst>
              <a:ext uri="{FF2B5EF4-FFF2-40B4-BE49-F238E27FC236}">
                <a16:creationId xmlns:a16="http://schemas.microsoft.com/office/drawing/2014/main" id="{826E42F6-4806-42D1-BCD9-8CC8BE404BEE}"/>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14402" y="5210702"/>
            <a:ext cx="548640" cy="548640"/>
          </a:xfrm>
          <a:prstGeom prst="rect">
            <a:avLst/>
          </a:prstGeom>
        </p:spPr>
      </p:pic>
      <p:pic>
        <p:nvPicPr>
          <p:cNvPr id="129" name="Graphic 128" descr="Megaphone1">
            <a:extLst>
              <a:ext uri="{FF2B5EF4-FFF2-40B4-BE49-F238E27FC236}">
                <a16:creationId xmlns:a16="http://schemas.microsoft.com/office/drawing/2014/main" id="{5E1D9FFD-18A0-46FC-9BF6-A10AE424D841}"/>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10958" y="5563317"/>
            <a:ext cx="457200" cy="457200"/>
          </a:xfrm>
          <a:prstGeom prst="rect">
            <a:avLst/>
          </a:prstGeom>
        </p:spPr>
      </p:pic>
      <p:sp>
        <p:nvSpPr>
          <p:cNvPr id="2" name="Heart 17">
            <a:extLst>
              <a:ext uri="{FF2B5EF4-FFF2-40B4-BE49-F238E27FC236}">
                <a16:creationId xmlns:a16="http://schemas.microsoft.com/office/drawing/2014/main" id="{FFE0508A-29D1-4ADF-9656-5D34FCC72C61}"/>
              </a:ext>
            </a:extLst>
          </p:cNvPr>
          <p:cNvSpPr/>
          <p:nvPr/>
        </p:nvSpPr>
        <p:spPr>
          <a:xfrm>
            <a:off x="8402645" y="5011852"/>
            <a:ext cx="365760" cy="36576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 name="Oval 25">
            <a:extLst>
              <a:ext uri="{FF2B5EF4-FFF2-40B4-BE49-F238E27FC236}">
                <a16:creationId xmlns:a16="http://schemas.microsoft.com/office/drawing/2014/main" id="{E1C840BF-822D-4C07-A3C4-E8EEB87B53A7}"/>
              </a:ext>
            </a:extLst>
          </p:cNvPr>
          <p:cNvSpPr>
            <a:spLocks noChangeAspect="1"/>
          </p:cNvSpPr>
          <p:nvPr/>
        </p:nvSpPr>
        <p:spPr>
          <a:xfrm>
            <a:off x="8973464" y="5326393"/>
            <a:ext cx="365264" cy="365760"/>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Freeform 108">
            <a:extLst>
              <a:ext uri="{FF2B5EF4-FFF2-40B4-BE49-F238E27FC236}">
                <a16:creationId xmlns:a16="http://schemas.microsoft.com/office/drawing/2014/main" id="{9F25B1D6-35D4-40F6-91D0-431B9CB613E1}"/>
              </a:ext>
            </a:extLst>
          </p:cNvPr>
          <p:cNvSpPr>
            <a:spLocks noChangeAspect="1"/>
          </p:cNvSpPr>
          <p:nvPr/>
        </p:nvSpPr>
        <p:spPr>
          <a:xfrm>
            <a:off x="6694842" y="5332032"/>
            <a:ext cx="365760" cy="365760"/>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Parallelogram 15">
            <a:extLst>
              <a:ext uri="{FF2B5EF4-FFF2-40B4-BE49-F238E27FC236}">
                <a16:creationId xmlns:a16="http://schemas.microsoft.com/office/drawing/2014/main" id="{4890F6F8-D4CC-4FFB-80BE-A7C8AB50A388}"/>
              </a:ext>
            </a:extLst>
          </p:cNvPr>
          <p:cNvSpPr>
            <a:spLocks noChangeAspect="1"/>
          </p:cNvSpPr>
          <p:nvPr/>
        </p:nvSpPr>
        <p:spPr>
          <a:xfrm rot="16200000">
            <a:off x="8393058" y="5637602"/>
            <a:ext cx="365760" cy="365760"/>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Rectangle 9">
            <a:extLst>
              <a:ext uri="{FF2B5EF4-FFF2-40B4-BE49-F238E27FC236}">
                <a16:creationId xmlns:a16="http://schemas.microsoft.com/office/drawing/2014/main" id="{7E817B8F-3027-45A4-8352-36D381D2BB22}"/>
              </a:ext>
            </a:extLst>
          </p:cNvPr>
          <p:cNvSpPr>
            <a:spLocks noChangeAspect="1"/>
          </p:cNvSpPr>
          <p:nvPr/>
        </p:nvSpPr>
        <p:spPr>
          <a:xfrm>
            <a:off x="7266470" y="4995323"/>
            <a:ext cx="365760" cy="36576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130">
            <a:extLst>
              <a:ext uri="{FF2B5EF4-FFF2-40B4-BE49-F238E27FC236}">
                <a16:creationId xmlns:a16="http://schemas.microsoft.com/office/drawing/2014/main" id="{71731D9F-C6B1-42ED-ACE1-5581FE9B65F7}"/>
              </a:ext>
            </a:extLst>
          </p:cNvPr>
          <p:cNvSpPr>
            <a:spLocks noChangeAspect="1"/>
          </p:cNvSpPr>
          <p:nvPr/>
        </p:nvSpPr>
        <p:spPr>
          <a:xfrm>
            <a:off x="7840385" y="5988829"/>
            <a:ext cx="365760" cy="36576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 name="Graphic 9" descr="Handshake">
            <a:extLst>
              <a:ext uri="{FF2B5EF4-FFF2-40B4-BE49-F238E27FC236}">
                <a16:creationId xmlns:a16="http://schemas.microsoft.com/office/drawing/2014/main" id="{457D8478-CB1A-4D55-98C3-092A56D2011F}"/>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45774" y="4593599"/>
            <a:ext cx="548640" cy="548640"/>
          </a:xfrm>
          <a:prstGeom prst="rect">
            <a:avLst/>
          </a:prstGeom>
        </p:spPr>
      </p:pic>
      <p:pic>
        <p:nvPicPr>
          <p:cNvPr id="11" name="Graphic 10" descr="Target Audience">
            <a:extLst>
              <a:ext uri="{FF2B5EF4-FFF2-40B4-BE49-F238E27FC236}">
                <a16:creationId xmlns:a16="http://schemas.microsoft.com/office/drawing/2014/main" id="{F395FD84-24A3-4466-A829-5C751691FB34}"/>
              </a:ext>
            </a:extLst>
          </p:cNvPr>
          <p:cNvPicPr>
            <a:picLocks noChangeAspect="1"/>
          </p:cNvPicPr>
          <p:nvPr/>
        </p:nvPicPr>
        <p:blipFill>
          <a:blip r:embed="rId21" cstate="hq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34188" y="5247410"/>
            <a:ext cx="548640" cy="548640"/>
          </a:xfrm>
          <a:prstGeom prst="rect">
            <a:avLst/>
          </a:prstGeom>
        </p:spPr>
      </p:pic>
      <p:pic>
        <p:nvPicPr>
          <p:cNvPr id="12" name="Graphic 11" descr="Megaphone1">
            <a:extLst>
              <a:ext uri="{FF2B5EF4-FFF2-40B4-BE49-F238E27FC236}">
                <a16:creationId xmlns:a16="http://schemas.microsoft.com/office/drawing/2014/main" id="{0C0057BB-7570-49CF-B32B-82796D2212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230744" y="5600025"/>
            <a:ext cx="457200" cy="457200"/>
          </a:xfrm>
          <a:prstGeom prst="rect">
            <a:avLst/>
          </a:prstGeom>
        </p:spPr>
      </p:pic>
      <p:sp>
        <p:nvSpPr>
          <p:cNvPr id="131" name="Rectangle 130">
            <a:extLst>
              <a:ext uri="{FF2B5EF4-FFF2-40B4-BE49-F238E27FC236}">
                <a16:creationId xmlns:a16="http://schemas.microsoft.com/office/drawing/2014/main" id="{3C064EB3-6250-46BF-951C-A0277A957A7D}"/>
              </a:ext>
            </a:extLst>
          </p:cNvPr>
          <p:cNvSpPr/>
          <p:nvPr/>
        </p:nvSpPr>
        <p:spPr>
          <a:xfrm>
            <a:off x="945748" y="4001902"/>
            <a:ext cx="18288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582224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389723"/>
            <a:ext cx="12190614" cy="5151438"/>
          </a:xfrm>
          <a:prstGeom prst="rect">
            <a:avLst/>
          </a:prstGeom>
          <a:blipFill>
            <a:blip r:embed="rId3" cstate="print"/>
            <a:stretch>
              <a:fillRect t="-22828" b="-10298"/>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DE03BFA1-8943-43B4-A2D1-D83E09EFC708}"/>
              </a:ext>
            </a:extLst>
          </p:cNvPr>
          <p:cNvSpPr/>
          <p:nvPr/>
        </p:nvSpPr>
        <p:spPr>
          <a:xfrm>
            <a:off x="336290" y="160821"/>
            <a:ext cx="11734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4A069559-2F87-412C-854F-A3AAE5E8D030}"/>
              </a:ext>
            </a:extLst>
          </p:cNvPr>
          <p:cNvSpPr txBox="1">
            <a:spLocks/>
          </p:cNvSpPr>
          <p:nvPr/>
        </p:nvSpPr>
        <p:spPr>
          <a:xfrm>
            <a:off x="312358" y="353672"/>
            <a:ext cx="11543352" cy="7041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Indonesia masa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depan</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akan</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didominasi</a:t>
            </a:r>
            <a:r>
              <a:rPr kumimoji="0" lang="en-US" sz="2000" b="1" i="0" u="none" strike="noStrike" kern="1200" cap="none" spc="0" normalizeH="0" baseline="0" noProof="0" dirty="0">
                <a:ln>
                  <a:noFill/>
                </a:ln>
                <a:solidFill>
                  <a:prstClr val="black"/>
                </a:solidFill>
                <a:effectLst/>
                <a:uLnTx/>
                <a:uFillTx/>
                <a:latin typeface="Calibri"/>
                <a:ea typeface="+mn-ea"/>
                <a:cs typeface="+mn-cs"/>
              </a:rPr>
              <a:t> oleh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tiga</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entitas</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masyarakat</a:t>
            </a:r>
            <a:r>
              <a:rPr kumimoji="0" lang="en-US" sz="2000" b="1" i="0" u="none" strike="noStrike" kern="1200" cap="none" spc="0" normalizeH="0" baseline="0" noProof="0" dirty="0">
                <a:ln>
                  <a:noFill/>
                </a:ln>
                <a:solidFill>
                  <a:prstClr val="black"/>
                </a:solidFill>
                <a:effectLst/>
                <a:uLnTx/>
                <a:uFillTx/>
                <a:latin typeface="Calibri"/>
                <a:ea typeface="+mn-ea"/>
                <a:cs typeface="+mn-cs"/>
              </a:rPr>
              <a:t> urban,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kelas</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menengah</a:t>
            </a:r>
            <a:r>
              <a:rPr kumimoji="0" lang="en-US" sz="2000" b="1" i="0" u="none" strike="noStrike" kern="1200" cap="none" spc="0" normalizeH="0" baseline="0" noProof="0" dirty="0">
                <a:ln>
                  <a:noFill/>
                </a:ln>
                <a:solidFill>
                  <a:prstClr val="black"/>
                </a:solidFill>
                <a:effectLst/>
                <a:uLnTx/>
                <a:uFillTx/>
                <a:latin typeface="Calibri"/>
                <a:ea typeface="+mn-ea"/>
                <a:cs typeface="+mn-cs"/>
              </a:rPr>
              <a:t>, dan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milenial</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45BDE76E-D195-44F8-89D4-BB2E2E62D8D2}"/>
              </a:ext>
            </a:extLst>
          </p:cNvPr>
          <p:cNvSpPr/>
          <p:nvPr/>
        </p:nvSpPr>
        <p:spPr>
          <a:xfrm>
            <a:off x="312358" y="864933"/>
            <a:ext cx="5783642" cy="38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STRUKTUR DEMOGRAFI INDONESIA YANG BERUBAH</a:t>
            </a:r>
          </a:p>
        </p:txBody>
      </p:sp>
    </p:spTree>
    <p:extLst>
      <p:ext uri="{BB962C8B-B14F-4D97-AF65-F5344CB8AC3E}">
        <p14:creationId xmlns:p14="http://schemas.microsoft.com/office/powerpoint/2010/main" val="4015136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720" y="318051"/>
            <a:ext cx="10933817" cy="6210519"/>
          </a:xfrm>
          <a:prstGeom prst="rect">
            <a:avLst/>
          </a:prstGeom>
        </p:spPr>
      </p:pic>
    </p:spTree>
    <p:extLst>
      <p:ext uri="{BB962C8B-B14F-4D97-AF65-F5344CB8AC3E}">
        <p14:creationId xmlns:p14="http://schemas.microsoft.com/office/powerpoint/2010/main" val="1254320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317CF4-8F95-4E7E-A4B8-FF4895E0D80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7674CD-2239-42A2-AC89-485B07F32FA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Arrow: Pentagon 10">
            <a:extLst>
              <a:ext uri="{FF2B5EF4-FFF2-40B4-BE49-F238E27FC236}">
                <a16:creationId xmlns:a16="http://schemas.microsoft.com/office/drawing/2014/main" id="{70CCF7CC-153A-4835-BE66-FC26C5180E62}"/>
              </a:ext>
            </a:extLst>
          </p:cNvPr>
          <p:cNvSpPr/>
          <p:nvPr/>
        </p:nvSpPr>
        <p:spPr>
          <a:xfrm>
            <a:off x="6264165" y="2590217"/>
            <a:ext cx="567559" cy="3026979"/>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631C84CF-6B8E-4A1A-8491-F0291452D75A}"/>
              </a:ext>
            </a:extLst>
          </p:cNvPr>
          <p:cNvSpPr/>
          <p:nvPr/>
        </p:nvSpPr>
        <p:spPr>
          <a:xfrm>
            <a:off x="6848699" y="2208094"/>
            <a:ext cx="520456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2060"/>
                </a:solidFill>
                <a:effectLst/>
                <a:uLnTx/>
                <a:uFillTx/>
                <a:latin typeface="Calibri"/>
                <a:ea typeface="+mn-ea"/>
                <a:cs typeface="+mn-cs"/>
              </a:rPr>
              <a:t>Estimasi</a:t>
            </a:r>
            <a:r>
              <a:rPr kumimoji="0" lang="en-US" sz="2400" b="1" i="0" u="none" strike="noStrike" kern="1200" cap="none" spc="0" normalizeH="0" baseline="0" noProof="0" dirty="0">
                <a:ln>
                  <a:noFill/>
                </a:ln>
                <a:solidFill>
                  <a:srgbClr val="002060"/>
                </a:solidFill>
                <a:effectLst/>
                <a:uLnTx/>
                <a:uFillTx/>
                <a:latin typeface="Calibri"/>
                <a:ea typeface="+mn-ea"/>
                <a:cs typeface="+mn-cs"/>
              </a:rPr>
              <a:t> </a:t>
            </a:r>
            <a:r>
              <a:rPr kumimoji="0" lang="en-US" sz="2400" b="1" i="0" u="none" strike="noStrike" kern="1200" cap="none" spc="0" normalizeH="0" baseline="0" noProof="0" dirty="0" err="1">
                <a:ln>
                  <a:noFill/>
                </a:ln>
                <a:solidFill>
                  <a:srgbClr val="002060"/>
                </a:solidFill>
                <a:effectLst/>
                <a:uLnTx/>
                <a:uFillTx/>
                <a:latin typeface="Calibri"/>
                <a:ea typeface="+mn-ea"/>
                <a:cs typeface="+mn-cs"/>
              </a:rPr>
              <a:t>populasi</a:t>
            </a:r>
            <a:r>
              <a:rPr kumimoji="0" lang="en-US" sz="2400" b="1" i="0" u="none" strike="noStrike" kern="1200" cap="none" spc="0" normalizeH="0" baseline="0" noProof="0" dirty="0">
                <a:ln>
                  <a:noFill/>
                </a:ln>
                <a:solidFill>
                  <a:srgbClr val="002060"/>
                </a:solidFill>
                <a:effectLst/>
                <a:uLnTx/>
                <a:uFillTx/>
                <a:latin typeface="Calibri"/>
                <a:ea typeface="+mn-ea"/>
                <a:cs typeface="+mn-cs"/>
              </a:rPr>
              <a:t> </a:t>
            </a:r>
            <a:r>
              <a:rPr kumimoji="0" lang="en-US" sz="2400" b="1" i="0" u="none" strike="noStrike" kern="1200" cap="none" spc="0" normalizeH="0" baseline="0" noProof="0" dirty="0" err="1">
                <a:ln>
                  <a:noFill/>
                </a:ln>
                <a:solidFill>
                  <a:srgbClr val="002060"/>
                </a:solidFill>
                <a:effectLst/>
                <a:uLnTx/>
                <a:uFillTx/>
                <a:latin typeface="Calibri"/>
                <a:ea typeface="+mn-ea"/>
                <a:cs typeface="+mn-cs"/>
              </a:rPr>
              <a:t>generasi</a:t>
            </a:r>
            <a:r>
              <a:rPr kumimoji="0" lang="en-US" sz="2400" b="1" i="0" u="none" strike="noStrike" kern="1200" cap="none" spc="0" normalizeH="0" baseline="0" noProof="0" dirty="0">
                <a:ln>
                  <a:noFill/>
                </a:ln>
                <a:solidFill>
                  <a:srgbClr val="002060"/>
                </a:solidFill>
                <a:effectLst/>
                <a:uLnTx/>
                <a:uFillTx/>
                <a:latin typeface="Calibri"/>
                <a:ea typeface="+mn-ea"/>
                <a:cs typeface="+mn-cs"/>
              </a:rPr>
              <a:t> </a:t>
            </a:r>
            <a:r>
              <a:rPr kumimoji="0" lang="en-US" sz="2400" b="1" i="0" u="none" strike="noStrike" kern="1200" cap="none" spc="0" normalizeH="0" baseline="0" noProof="0" dirty="0" err="1">
                <a:ln>
                  <a:noFill/>
                </a:ln>
                <a:solidFill>
                  <a:srgbClr val="002060"/>
                </a:solidFill>
                <a:effectLst/>
                <a:uLnTx/>
                <a:uFillTx/>
                <a:latin typeface="Calibri"/>
                <a:ea typeface="+mn-ea"/>
                <a:cs typeface="+mn-cs"/>
              </a:rPr>
              <a:t>muslim</a:t>
            </a:r>
            <a:r>
              <a:rPr kumimoji="0" lang="en-US" sz="2400" b="1" i="0" u="none" strike="noStrike" kern="1200" cap="none" spc="0" normalizeH="0" baseline="0" noProof="0" dirty="0">
                <a:ln>
                  <a:noFill/>
                </a:ln>
                <a:solidFill>
                  <a:srgbClr val="002060"/>
                </a:solidFill>
                <a:effectLst/>
                <a:uLnTx/>
                <a:uFillTx/>
                <a:latin typeface="Calibri"/>
                <a:ea typeface="+mn-ea"/>
                <a:cs typeface="+mn-cs"/>
              </a:rPr>
              <a:t> </a:t>
            </a:r>
            <a:r>
              <a:rPr kumimoji="0" lang="en-US" sz="2400" b="1" i="0" u="none" strike="noStrike" kern="1200" cap="none" spc="0" normalizeH="0" baseline="0" noProof="0" dirty="0" err="1">
                <a:ln>
                  <a:noFill/>
                </a:ln>
                <a:solidFill>
                  <a:srgbClr val="002060"/>
                </a:solidFill>
                <a:effectLst/>
                <a:uLnTx/>
                <a:uFillTx/>
                <a:latin typeface="Calibri"/>
                <a:ea typeface="+mn-ea"/>
                <a:cs typeface="+mn-cs"/>
              </a:rPr>
              <a:t>baru</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BFA217A2-480D-4206-8640-943A51DC37C7}"/>
              </a:ext>
            </a:extLst>
          </p:cNvPr>
          <p:cNvSpPr/>
          <p:nvPr/>
        </p:nvSpPr>
        <p:spPr>
          <a:xfrm>
            <a:off x="8605025" y="3081130"/>
            <a:ext cx="1691914" cy="1662268"/>
          </a:xfrm>
          <a:prstGeom prst="flowChartConnector">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30,59 </a:t>
            </a:r>
            <a:r>
              <a:rPr kumimoji="0" lang="en-US" sz="2800" b="1" i="0" u="none" strike="noStrike" kern="1200" cap="none" spc="0" normalizeH="0" baseline="0" noProof="0" dirty="0" err="1">
                <a:ln>
                  <a:noFill/>
                </a:ln>
                <a:solidFill>
                  <a:prstClr val="white"/>
                </a:solidFill>
                <a:effectLst/>
                <a:uLnTx/>
                <a:uFillTx/>
                <a:latin typeface="Calibri"/>
                <a:ea typeface="+mn-ea"/>
                <a:cs typeface="+mn-cs"/>
              </a:rPr>
              <a:t>jt</a:t>
            </a: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0998B58D-8F98-46B0-911E-89A0F76ED594}"/>
              </a:ext>
            </a:extLst>
          </p:cNvPr>
          <p:cNvSpPr/>
          <p:nvPr/>
        </p:nvSpPr>
        <p:spPr>
          <a:xfrm>
            <a:off x="7507745" y="4743398"/>
            <a:ext cx="4038673" cy="16312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a:ea typeface="+mn-ea"/>
                <a:cs typeface="+mn-cs"/>
              </a:rPr>
              <a:t>Jumlah</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generasi</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baru</a:t>
            </a:r>
            <a:r>
              <a:rPr kumimoji="0" lang="en-US" sz="2000" b="1" i="0" u="none" strike="noStrike" kern="1200" cap="none" spc="0" normalizeH="0" baseline="0" noProof="0" dirty="0">
                <a:ln>
                  <a:noFill/>
                </a:ln>
                <a:solidFill>
                  <a:prstClr val="black"/>
                </a:solidFill>
                <a:effectLst/>
                <a:uLnTx/>
                <a:uFillTx/>
                <a:latin typeface="Calibri"/>
                <a:ea typeface="+mn-ea"/>
                <a:cs typeface="+mn-cs"/>
              </a:rPr>
              <a:t> di Indonesia pada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tahun</a:t>
            </a:r>
            <a:r>
              <a:rPr kumimoji="0" lang="en-US" sz="2000" b="1" i="0" u="none" strike="noStrike" kern="1200" cap="none" spc="0" normalizeH="0" baseline="0" noProof="0" dirty="0">
                <a:ln>
                  <a:noFill/>
                </a:ln>
                <a:solidFill>
                  <a:prstClr val="black"/>
                </a:solidFill>
                <a:effectLst/>
                <a:uLnTx/>
                <a:uFillTx/>
                <a:latin typeface="Calibri"/>
                <a:ea typeface="+mn-ea"/>
                <a:cs typeface="+mn-cs"/>
              </a:rPr>
              <a:t> 2020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diprediksi</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mencapai</a:t>
            </a:r>
            <a:r>
              <a:rPr kumimoji="0" lang="en-US" sz="2000" b="1" i="0" u="none" strike="noStrike" kern="1200" cap="none" spc="0" normalizeH="0" baseline="0" noProof="0" dirty="0">
                <a:ln>
                  <a:noFill/>
                </a:ln>
                <a:solidFill>
                  <a:prstClr val="black"/>
                </a:solidFill>
                <a:effectLst/>
                <a:uLnTx/>
                <a:uFillTx/>
                <a:latin typeface="Calibri"/>
                <a:ea typeface="+mn-ea"/>
                <a:cs typeface="+mn-cs"/>
              </a:rPr>
              <a:t> 35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juta</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jiwa</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dengan</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asumsi</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penduduk</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mencapai</a:t>
            </a:r>
            <a:r>
              <a:rPr kumimoji="0" lang="en-US" sz="2000" b="1" i="0" u="none" strike="noStrike" kern="1200" cap="none" spc="0" normalizeH="0" baseline="0" noProof="0" dirty="0">
                <a:ln>
                  <a:noFill/>
                </a:ln>
                <a:solidFill>
                  <a:prstClr val="black"/>
                </a:solidFill>
                <a:effectLst/>
                <a:uLnTx/>
                <a:uFillTx/>
                <a:latin typeface="Calibri"/>
                <a:ea typeface="+mn-ea"/>
                <a:cs typeface="+mn-cs"/>
              </a:rPr>
              <a:t> 87%. </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013CB7B4-EEE8-4A07-90C9-F728CFA2B924}"/>
              </a:ext>
            </a:extLst>
          </p:cNvPr>
          <p:cNvSpPr/>
          <p:nvPr/>
        </p:nvSpPr>
        <p:spPr>
          <a:xfrm>
            <a:off x="9702305" y="6481008"/>
            <a:ext cx="2194560" cy="9144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312766B-C05E-4785-A769-610745EE94E4}"/>
              </a:ext>
            </a:extLst>
          </p:cNvPr>
          <p:cNvSpPr/>
          <p:nvPr/>
        </p:nvSpPr>
        <p:spPr>
          <a:xfrm>
            <a:off x="7507745" y="6491666"/>
            <a:ext cx="2194560" cy="9144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3D9A7852-D545-45AC-922A-E7099A35913F}"/>
              </a:ext>
            </a:extLst>
          </p:cNvPr>
          <p:cNvPicPr>
            <a:picLocks noChangeAspect="1"/>
          </p:cNvPicPr>
          <p:nvPr/>
        </p:nvPicPr>
        <p:blipFill>
          <a:blip r:embed="rId2"/>
          <a:stretch>
            <a:fillRect/>
          </a:stretch>
        </p:blipFill>
        <p:spPr>
          <a:xfrm>
            <a:off x="0" y="2017978"/>
            <a:ext cx="6334293" cy="4267570"/>
          </a:xfrm>
          <a:prstGeom prst="rect">
            <a:avLst/>
          </a:prstGeom>
        </p:spPr>
      </p:pic>
      <p:sp>
        <p:nvSpPr>
          <p:cNvPr id="15" name="Content Placeholder 2">
            <a:extLst>
              <a:ext uri="{FF2B5EF4-FFF2-40B4-BE49-F238E27FC236}">
                <a16:creationId xmlns:a16="http://schemas.microsoft.com/office/drawing/2014/main" id="{3B942371-4CFB-481F-B377-C0CDE3B53BE7}"/>
              </a:ext>
            </a:extLst>
          </p:cNvPr>
          <p:cNvSpPr txBox="1">
            <a:spLocks/>
          </p:cNvSpPr>
          <p:nvPr/>
        </p:nvSpPr>
        <p:spPr>
          <a:xfrm>
            <a:off x="312358" y="353672"/>
            <a:ext cx="10970543" cy="7041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Muslim Indonesia juga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akan</a:t>
            </a:r>
            <a:r>
              <a:rPr kumimoji="0" lang="en-US" sz="3200" b="1" i="0" u="none" strike="noStrike" kern="1200" cap="none" spc="0" normalizeH="0" baseline="0" noProof="0" dirty="0">
                <a:ln>
                  <a:noFill/>
                </a:ln>
                <a:solidFill>
                  <a:prstClr val="black"/>
                </a:solidFill>
                <a:effectLst/>
                <a:uLnTx/>
                <a:uFillTx/>
                <a:latin typeface="Calibri"/>
                <a:ea typeface="+mn-ea"/>
                <a:cs typeface="+mn-cs"/>
              </a:rPr>
              <a:t>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menghadapi</a:t>
            </a:r>
            <a:r>
              <a:rPr kumimoji="0" lang="en-US" sz="3200" b="1" i="0" u="none" strike="noStrike" kern="1200" cap="none" spc="0" normalizeH="0" baseline="0" noProof="0" dirty="0">
                <a:ln>
                  <a:noFill/>
                </a:ln>
                <a:solidFill>
                  <a:prstClr val="black"/>
                </a:solidFill>
                <a:effectLst/>
                <a:uLnTx/>
                <a:uFillTx/>
                <a:latin typeface="Calibri"/>
                <a:ea typeface="+mn-ea"/>
                <a:cs typeface="+mn-cs"/>
              </a:rPr>
              <a:t>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tumbuhnya</a:t>
            </a:r>
            <a:r>
              <a:rPr kumimoji="0" lang="en-US" sz="3200" b="1" i="0" u="none" strike="noStrike" kern="1200" cap="none" spc="0" normalizeH="0" baseline="0" noProof="0" dirty="0">
                <a:ln>
                  <a:noFill/>
                </a:ln>
                <a:solidFill>
                  <a:prstClr val="black"/>
                </a:solidFill>
                <a:effectLst/>
                <a:uLnTx/>
                <a:uFillTx/>
                <a:latin typeface="Calibri"/>
                <a:ea typeface="+mn-ea"/>
                <a:cs typeface="+mn-cs"/>
              </a:rPr>
              <a:t>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generasi</a:t>
            </a:r>
            <a:r>
              <a:rPr kumimoji="0" lang="en-US" sz="3200" b="1" i="0" u="none" strike="noStrike" kern="1200" cap="none" spc="0" normalizeH="0" baseline="0" noProof="0" dirty="0">
                <a:ln>
                  <a:noFill/>
                </a:ln>
                <a:solidFill>
                  <a:prstClr val="black"/>
                </a:solidFill>
                <a:effectLst/>
                <a:uLnTx/>
                <a:uFillTx/>
                <a:latin typeface="Calibri"/>
                <a:ea typeface="+mn-ea"/>
                <a:cs typeface="+mn-cs"/>
              </a:rPr>
              <a:t>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baru</a:t>
            </a:r>
            <a:r>
              <a:rPr kumimoji="0" lang="en-US" sz="3200" b="1" i="0" u="none" strike="noStrike" kern="1200" cap="none" spc="0" normalizeH="0" baseline="0" noProof="0" dirty="0">
                <a:ln>
                  <a:noFill/>
                </a:ln>
                <a:solidFill>
                  <a:prstClr val="black"/>
                </a:solidFill>
                <a:effectLst/>
                <a:uLnTx/>
                <a:uFillTx/>
                <a:latin typeface="Calibri"/>
                <a:ea typeface="+mn-ea"/>
                <a:cs typeface="+mn-cs"/>
              </a:rPr>
              <a:t>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3200" b="1" i="0" u="none" strike="noStrike" kern="1200" cap="none" spc="0" normalizeH="0" baseline="0" noProof="0" dirty="0">
                <a:ln>
                  <a:noFill/>
                </a:ln>
                <a:solidFill>
                  <a:prstClr val="black"/>
                </a:solidFill>
                <a:effectLst/>
                <a:uLnTx/>
                <a:uFillTx/>
                <a:latin typeface="Calibri"/>
                <a:ea typeface="+mn-ea"/>
                <a:cs typeface="+mn-cs"/>
              </a:rPr>
              <a:t> yang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jumlahnya</a:t>
            </a:r>
            <a:r>
              <a:rPr kumimoji="0" lang="en-US" sz="3200" b="1" i="0" u="none" strike="noStrike" kern="1200" cap="none" spc="0" normalizeH="0" baseline="0" noProof="0" dirty="0">
                <a:ln>
                  <a:noFill/>
                </a:ln>
                <a:solidFill>
                  <a:prstClr val="black"/>
                </a:solidFill>
                <a:effectLst/>
                <a:uLnTx/>
                <a:uFillTx/>
                <a:latin typeface="Calibri"/>
                <a:ea typeface="+mn-ea"/>
                <a:cs typeface="+mn-cs"/>
              </a:rPr>
              <a:t>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mencapai</a:t>
            </a:r>
            <a:r>
              <a:rPr kumimoji="0" lang="en-US" sz="3200" b="1" i="0" u="none" strike="noStrike" kern="1200" cap="none" spc="0" normalizeH="0" baseline="0" noProof="0" dirty="0">
                <a:ln>
                  <a:noFill/>
                </a:ln>
                <a:solidFill>
                  <a:prstClr val="black"/>
                </a:solidFill>
                <a:effectLst/>
                <a:uLnTx/>
                <a:uFillTx/>
                <a:latin typeface="Calibri"/>
                <a:ea typeface="+mn-ea"/>
                <a:cs typeface="+mn-cs"/>
              </a:rPr>
              <a:t> 30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juta</a:t>
            </a:r>
            <a:r>
              <a:rPr kumimoji="0" lang="en-US" sz="3200" b="1" i="0" u="none" strike="noStrike" kern="1200" cap="none" spc="0" normalizeH="0" baseline="0" noProof="0" dirty="0">
                <a:ln>
                  <a:noFill/>
                </a:ln>
                <a:solidFill>
                  <a:prstClr val="black"/>
                </a:solidFill>
                <a:effectLst/>
                <a:uLnTx/>
                <a:uFillTx/>
                <a:latin typeface="Calibri"/>
                <a:ea typeface="+mn-ea"/>
                <a:cs typeface="+mn-cs"/>
              </a:rPr>
              <a:t> di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tahun</a:t>
            </a:r>
            <a:r>
              <a:rPr kumimoji="0" lang="en-US" sz="3200" b="1" i="0" u="none" strike="noStrike" kern="1200" cap="none" spc="0" normalizeH="0" baseline="0" noProof="0" dirty="0">
                <a:ln>
                  <a:noFill/>
                </a:ln>
                <a:solidFill>
                  <a:prstClr val="black"/>
                </a:solidFill>
                <a:effectLst/>
                <a:uLnTx/>
                <a:uFillTx/>
                <a:latin typeface="Calibri"/>
                <a:ea typeface="+mn-ea"/>
                <a:cs typeface="+mn-cs"/>
              </a:rPr>
              <a:t> 2020.</a:t>
            </a:r>
          </a:p>
        </p:txBody>
      </p:sp>
      <p:sp>
        <p:nvSpPr>
          <p:cNvPr id="17" name="Rectangle 16">
            <a:extLst>
              <a:ext uri="{FF2B5EF4-FFF2-40B4-BE49-F238E27FC236}">
                <a16:creationId xmlns:a16="http://schemas.microsoft.com/office/drawing/2014/main" id="{B7E92A9B-E038-4180-8CB6-728E1C530614}"/>
              </a:ext>
            </a:extLst>
          </p:cNvPr>
          <p:cNvSpPr/>
          <p:nvPr/>
        </p:nvSpPr>
        <p:spPr>
          <a:xfrm>
            <a:off x="312358" y="1440088"/>
            <a:ext cx="5324962" cy="38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URBAN MIDDLE-CLASS MILLENNIAL MOSLEM</a:t>
            </a:r>
          </a:p>
        </p:txBody>
      </p:sp>
    </p:spTree>
    <p:extLst>
      <p:ext uri="{BB962C8B-B14F-4D97-AF65-F5344CB8AC3E}">
        <p14:creationId xmlns:p14="http://schemas.microsoft.com/office/powerpoint/2010/main" val="222306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CDB4E7-9F97-4514-AD6F-836D586006B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7674CD-2239-42A2-AC89-485B07F32FA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6CD8428-55B4-4A8F-981E-5DA793FF21CC}"/>
              </a:ext>
            </a:extLst>
          </p:cNvPr>
          <p:cNvPicPr>
            <a:picLocks noChangeAspect="1"/>
          </p:cNvPicPr>
          <p:nvPr/>
        </p:nvPicPr>
        <p:blipFill rotWithShape="1">
          <a:blip r:embed="rId2"/>
          <a:srcRect l="4686" t="5942" r="4879" b="4926"/>
          <a:stretch/>
        </p:blipFill>
        <p:spPr>
          <a:xfrm>
            <a:off x="6231215" y="887837"/>
            <a:ext cx="5733773" cy="5651075"/>
          </a:xfrm>
          <a:prstGeom prst="rect">
            <a:avLst/>
          </a:prstGeom>
        </p:spPr>
      </p:pic>
      <p:sp>
        <p:nvSpPr>
          <p:cNvPr id="8" name="Rectangle 7">
            <a:extLst>
              <a:ext uri="{FF2B5EF4-FFF2-40B4-BE49-F238E27FC236}">
                <a16:creationId xmlns:a16="http://schemas.microsoft.com/office/drawing/2014/main" id="{C37FFEF1-5F19-4547-B22E-81E9AC22712A}"/>
              </a:ext>
            </a:extLst>
          </p:cNvPr>
          <p:cNvSpPr/>
          <p:nvPr/>
        </p:nvSpPr>
        <p:spPr>
          <a:xfrm>
            <a:off x="2694027" y="5813093"/>
            <a:ext cx="2194560" cy="9144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633F57C4-CAED-4D7F-835B-0305E8CBB461}"/>
              </a:ext>
            </a:extLst>
          </p:cNvPr>
          <p:cNvSpPr/>
          <p:nvPr/>
        </p:nvSpPr>
        <p:spPr>
          <a:xfrm>
            <a:off x="612983" y="5813093"/>
            <a:ext cx="2194560" cy="9144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Subtitle 13">
            <a:extLst>
              <a:ext uri="{FF2B5EF4-FFF2-40B4-BE49-F238E27FC236}">
                <a16:creationId xmlns:a16="http://schemas.microsoft.com/office/drawing/2014/main" id="{D4221EDD-34EA-4AE3-8002-B85F57FD81ED}"/>
              </a:ext>
            </a:extLst>
          </p:cNvPr>
          <p:cNvSpPr txBox="1">
            <a:spLocks/>
          </p:cNvSpPr>
          <p:nvPr/>
        </p:nvSpPr>
        <p:spPr>
          <a:xfrm>
            <a:off x="577503" y="5883261"/>
            <a:ext cx="4382123" cy="867020"/>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a:ea typeface="+mn-ea"/>
                <a:cs typeface="+mn-cs"/>
              </a:rPr>
              <a:t>Merupakan</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generasi</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millenial</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kelas</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menengah</a:t>
            </a:r>
            <a:r>
              <a:rPr kumimoji="0" lang="en-US" sz="1400" b="1" i="0" u="none" strike="noStrike" kern="1200" cap="none" spc="0" normalizeH="0" baseline="0" noProof="0" dirty="0">
                <a:ln>
                  <a:noFill/>
                </a:ln>
                <a:solidFill>
                  <a:prstClr val="black"/>
                </a:solidFill>
                <a:effectLst/>
                <a:uLnTx/>
                <a:uFillTx/>
                <a:latin typeface="Calibri"/>
                <a:ea typeface="+mn-ea"/>
                <a:cs typeface="+mn-cs"/>
              </a:rPr>
              <a:t> urban: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Mereka</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berusia</a:t>
            </a:r>
            <a:r>
              <a:rPr kumimoji="0" lang="en-US" sz="1400" b="1" i="0" u="none" strike="noStrike" kern="1200" cap="none" spc="0" normalizeH="0" baseline="0" noProof="0" dirty="0">
                <a:ln>
                  <a:noFill/>
                </a:ln>
                <a:solidFill>
                  <a:prstClr val="black"/>
                </a:solidFill>
                <a:effectLst/>
                <a:uLnTx/>
                <a:uFillTx/>
                <a:latin typeface="Calibri"/>
                <a:ea typeface="+mn-ea"/>
                <a:cs typeface="+mn-cs"/>
              </a:rPr>
              <a:t> 18-35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tahun</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86555298-495A-4E59-BD64-D34C85EC1938}"/>
              </a:ext>
            </a:extLst>
          </p:cNvPr>
          <p:cNvSpPr txBox="1"/>
          <p:nvPr/>
        </p:nvSpPr>
        <p:spPr>
          <a:xfrm>
            <a:off x="99392" y="6539948"/>
            <a:ext cx="324960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a:ea typeface="+mn-ea"/>
                <a:cs typeface="+mn-cs"/>
              </a:rPr>
              <a:t>Sumber</a:t>
            </a:r>
            <a:r>
              <a:rPr kumimoji="0" lang="en-US" sz="1000" b="0" i="0" u="none" strike="noStrike" kern="1200" cap="none" spc="0" normalizeH="0" baseline="0" noProof="0" dirty="0">
                <a:ln>
                  <a:noFill/>
                </a:ln>
                <a:solidFill>
                  <a:prstClr val="black"/>
                </a:solidFill>
                <a:effectLst/>
                <a:uLnTx/>
                <a:uFillTx/>
                <a:latin typeface="Calibri"/>
                <a:ea typeface="+mn-ea"/>
                <a:cs typeface="+mn-cs"/>
              </a:rPr>
              <a:t>: Gen 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Yuswohady</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Iryan</a:t>
            </a:r>
            <a:r>
              <a:rPr kumimoji="0" lang="en-US" sz="1000" b="0" i="0" u="none" strike="noStrike" kern="1200" cap="none" spc="0" normalizeH="0" baseline="0" noProof="0" dirty="0">
                <a:ln>
                  <a:noFill/>
                </a:ln>
                <a:solidFill>
                  <a:prstClr val="black"/>
                </a:solidFill>
                <a:effectLst/>
                <a:uLnTx/>
                <a:uFillTx/>
                <a:latin typeface="Calibri"/>
                <a:ea typeface="+mn-ea"/>
                <a:cs typeface="+mn-cs"/>
              </a:rPr>
              <a:t> H, Hasanuddin Ali, 2017</a:t>
            </a:r>
          </a:p>
        </p:txBody>
      </p:sp>
      <p:pic>
        <p:nvPicPr>
          <p:cNvPr id="5" name="Picture 4">
            <a:extLst>
              <a:ext uri="{FF2B5EF4-FFF2-40B4-BE49-F238E27FC236}">
                <a16:creationId xmlns:a16="http://schemas.microsoft.com/office/drawing/2014/main" id="{A03F899C-5109-4071-B580-B165D79E77ED}"/>
              </a:ext>
            </a:extLst>
          </p:cNvPr>
          <p:cNvPicPr>
            <a:picLocks noChangeAspect="1"/>
          </p:cNvPicPr>
          <p:nvPr/>
        </p:nvPicPr>
        <p:blipFill>
          <a:blip r:embed="rId3"/>
          <a:stretch>
            <a:fillRect/>
          </a:stretch>
        </p:blipFill>
        <p:spPr>
          <a:xfrm>
            <a:off x="227012" y="1714472"/>
            <a:ext cx="5424688" cy="3265662"/>
          </a:xfrm>
          <a:prstGeom prst="rect">
            <a:avLst/>
          </a:prstGeom>
        </p:spPr>
      </p:pic>
      <p:sp>
        <p:nvSpPr>
          <p:cNvPr id="11" name="Content Placeholder 2">
            <a:extLst>
              <a:ext uri="{FF2B5EF4-FFF2-40B4-BE49-F238E27FC236}">
                <a16:creationId xmlns:a16="http://schemas.microsoft.com/office/drawing/2014/main" id="{A1D468C9-35F2-4B0B-B896-727D8CED0710}"/>
              </a:ext>
            </a:extLst>
          </p:cNvPr>
          <p:cNvSpPr txBox="1">
            <a:spLocks/>
          </p:cNvSpPr>
          <p:nvPr/>
        </p:nvSpPr>
        <p:spPr>
          <a:xfrm>
            <a:off x="99392" y="237433"/>
            <a:ext cx="11938728" cy="7041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err="1">
                <a:ln>
                  <a:noFill/>
                </a:ln>
                <a:solidFill>
                  <a:prstClr val="black"/>
                </a:solidFill>
                <a:effectLst/>
                <a:uLnTx/>
                <a:uFillTx/>
                <a:latin typeface="Calibri"/>
                <a:ea typeface="+mn-ea"/>
                <a:cs typeface="+mn-cs"/>
              </a:rPr>
              <a:t>Mereka</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memiliki</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karakterr</a:t>
            </a:r>
            <a:r>
              <a:rPr kumimoji="0" lang="en-US" sz="2400" b="1" i="0" u="none" strike="noStrike" kern="1200" cap="none" spc="0" normalizeH="0" baseline="0" noProof="0" dirty="0">
                <a:ln>
                  <a:noFill/>
                </a:ln>
                <a:solidFill>
                  <a:prstClr val="black"/>
                </a:solidFill>
                <a:effectLst/>
                <a:uLnTx/>
                <a:uFillTx/>
                <a:latin typeface="Calibri"/>
                <a:ea typeface="+mn-ea"/>
                <a:cs typeface="+mn-cs"/>
              </a:rPr>
              <a:t> tech savvy, religious, modern, dan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memiliki</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daya</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beli</a:t>
            </a:r>
            <a:r>
              <a:rPr kumimoji="0" lang="en-US" sz="2400" b="1" i="0" u="none" strike="noStrike" kern="1200" cap="none" spc="0" normalizeH="0" baseline="0" noProof="0" dirty="0">
                <a:ln>
                  <a:noFill/>
                </a:ln>
                <a:solidFill>
                  <a:prstClr val="black"/>
                </a:solidFill>
                <a:effectLst/>
                <a:uLnTx/>
                <a:uFillTx/>
                <a:latin typeface="Calibri"/>
                <a:ea typeface="+mn-ea"/>
                <a:cs typeface="+mn-cs"/>
              </a:rPr>
              <a:t> yang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tinggi</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6AF51B8-7D23-4713-8019-82712A395DE4}"/>
              </a:ext>
            </a:extLst>
          </p:cNvPr>
          <p:cNvSpPr/>
          <p:nvPr/>
        </p:nvSpPr>
        <p:spPr>
          <a:xfrm>
            <a:off x="300038" y="1158823"/>
            <a:ext cx="5287962" cy="38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KARAKTER URBAN MIDDLE-CLASS MILLENNIAL MOSLEM</a:t>
            </a:r>
          </a:p>
        </p:txBody>
      </p:sp>
    </p:spTree>
    <p:extLst>
      <p:ext uri="{BB962C8B-B14F-4D97-AF65-F5344CB8AC3E}">
        <p14:creationId xmlns:p14="http://schemas.microsoft.com/office/powerpoint/2010/main" val="3241687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C196BE5-F110-4581-A1ED-EA0414B74F8E}"/>
              </a:ext>
            </a:extLst>
          </p:cNvPr>
          <p:cNvGraphicFramePr/>
          <p:nvPr/>
        </p:nvGraphicFramePr>
        <p:xfrm>
          <a:off x="771277" y="1264256"/>
          <a:ext cx="10830456" cy="5295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6050B93C-903A-4693-8827-857A1514E45D}"/>
              </a:ext>
            </a:extLst>
          </p:cNvPr>
          <p:cNvSpPr>
            <a:spLocks noGrp="1"/>
          </p:cNvSpPr>
          <p:nvPr>
            <p:ph type="title"/>
          </p:nvPr>
        </p:nvSpPr>
        <p:spPr>
          <a:xfrm>
            <a:off x="771277" y="86829"/>
            <a:ext cx="10515600" cy="1325563"/>
          </a:xfrm>
        </p:spPr>
        <p:txBody>
          <a:bodyPr/>
          <a:lstStyle/>
          <a:p>
            <a:r>
              <a:rPr lang="en-US"/>
              <a:t>RISET </a:t>
            </a:r>
          </a:p>
        </p:txBody>
      </p:sp>
    </p:spTree>
    <p:extLst>
      <p:ext uri="{BB962C8B-B14F-4D97-AF65-F5344CB8AC3E}">
        <p14:creationId xmlns:p14="http://schemas.microsoft.com/office/powerpoint/2010/main" val="264125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2886</Words>
  <Application>Microsoft Office PowerPoint</Application>
  <PresentationFormat>Widescreen</PresentationFormat>
  <Paragraphs>335</Paragraphs>
  <Slides>43</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vt:i4>
      </vt:variant>
    </vt:vector>
  </HeadingPairs>
  <TitlesOfParts>
    <vt:vector size="58" baseType="lpstr">
      <vt:lpstr>Arial</vt:lpstr>
      <vt:lpstr>Arial Rounded MT Bold</vt:lpstr>
      <vt:lpstr>Avenir Next LT Pro</vt:lpstr>
      <vt:lpstr>Berlin Sans FB</vt:lpstr>
      <vt:lpstr>Berlin Sans FB Demi</vt:lpstr>
      <vt:lpstr>Calibri</vt:lpstr>
      <vt:lpstr>Calibri Light</vt:lpstr>
      <vt:lpstr>Californian FB</vt:lpstr>
      <vt:lpstr>Footlight MT Light</vt:lpstr>
      <vt:lpstr>Gill Sans MT</vt:lpstr>
      <vt:lpstr>Libre Franklin Black</vt:lpstr>
      <vt:lpstr>The Bold Font</vt:lpstr>
      <vt:lpstr>Times New Roman</vt:lpstr>
      <vt:lpstr>Wingdings</vt:lpstr>
      <vt:lpstr>Office Theme</vt:lpstr>
      <vt:lpstr>PowerPoint Presentation</vt:lpstr>
      <vt:lpstr>PowerPoint Presentation</vt:lpstr>
      <vt:lpstr>PowerPoint Presentation</vt:lpstr>
      <vt:lpstr>TREN PENDUDUK MASA DEPAN</vt:lpstr>
      <vt:lpstr>PowerPoint Presentation</vt:lpstr>
      <vt:lpstr>PowerPoint Presentation</vt:lpstr>
      <vt:lpstr>PowerPoint Presentation</vt:lpstr>
      <vt:lpstr>PowerPoint Presentation</vt:lpstr>
      <vt:lpstr>RISET </vt:lpstr>
      <vt:lpstr>PowerPoint Presentation</vt:lpstr>
      <vt:lpstr>PowerPoint Presentation</vt:lpstr>
      <vt:lpstr>Survey Khotbah Masjid Kementerian, BUMN dan Lembaga P3M, 2017</vt:lpstr>
      <vt:lpstr>Tantangan Beragama  </vt:lpstr>
      <vt:lpstr>PowerPoint Presentation</vt:lpstr>
      <vt:lpstr>PowerPoint Presentation</vt:lpstr>
      <vt:lpstr>PowerPoint Presentation</vt:lpstr>
      <vt:lpstr>PowerPoint Presentation</vt:lpstr>
      <vt:lpstr>PowerPoint Presentation</vt:lpstr>
      <vt:lpstr>Aksi-aksi Terorisme DI INDONESIA</vt:lpstr>
      <vt:lpstr>Aksi-aksi Terorisme DI INDONESIA</vt:lpstr>
      <vt:lpstr>PowerPoint Presentation</vt:lpstr>
      <vt:lpstr>PowerPoint Presentation</vt:lpstr>
      <vt:lpstr>APA PERAN KEMENAG RI ?</vt:lpstr>
      <vt:lpstr>MISI KEMENAG RI</vt:lpstr>
      <vt:lpstr>Kementerian Agama Republik Indonesia menolak paham Radikalisme</vt:lpstr>
      <vt:lpstr>PowerPoint Presentation</vt:lpstr>
      <vt:lpstr>APA ITU MODERASI BERAGAMA ?</vt:lpstr>
      <vt:lpstr>MODERASI BERAGAMA</vt:lpstr>
      <vt:lpstr>Mengapa Perlu Modernisasi Agama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Mufi Rosyadi</dc:creator>
  <cp:lastModifiedBy>Mufi Rosyadi</cp:lastModifiedBy>
  <cp:revision>22</cp:revision>
  <cp:lastPrinted>2022-07-15T03:54:33Z</cp:lastPrinted>
  <dcterms:created xsi:type="dcterms:W3CDTF">2022-06-07T23:29:47Z</dcterms:created>
  <dcterms:modified xsi:type="dcterms:W3CDTF">2022-11-25T12:13:07Z</dcterms:modified>
</cp:coreProperties>
</file>